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sldIdLst>
    <p:sldId id="413" r:id="rId3"/>
    <p:sldId id="414" r:id="rId4"/>
    <p:sldId id="415" r:id="rId5"/>
    <p:sldId id="416" r:id="rId6"/>
    <p:sldId id="256" r:id="rId7"/>
    <p:sldId id="417" r:id="rId8"/>
    <p:sldId id="419" r:id="rId9"/>
    <p:sldId id="420" r:id="rId10"/>
    <p:sldId id="421" r:id="rId11"/>
    <p:sldId id="422" r:id="rId12"/>
    <p:sldId id="423" r:id="rId13"/>
    <p:sldId id="426" r:id="rId14"/>
    <p:sldId id="424" r:id="rId15"/>
    <p:sldId id="427" r:id="rId16"/>
    <p:sldId id="425" r:id="rId17"/>
    <p:sldId id="428" r:id="rId18"/>
    <p:sldId id="429" r:id="rId19"/>
    <p:sldId id="430" r:id="rId20"/>
    <p:sldId id="431" r:id="rId2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C8E"/>
    <a:srgbClr val="EDFD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14" y="16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-20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9F549A-6F4F-44F1-AFC3-ABEF4466EC13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EB0A954-B2E1-4EC2-8DC0-0F6AE604DBD9}">
      <dgm:prSet phldrT="[Texto]"/>
      <dgm:spPr>
        <a:xfrm>
          <a:off x="2018663" y="34964"/>
          <a:ext cx="1452294" cy="1016559"/>
        </a:xfrm>
        <a:prstGeom prst="roundRect">
          <a:avLst>
            <a:gd name="adj" fmla="val 1667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pt-B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Políticas e Preparação</a:t>
          </a:r>
        </a:p>
      </dgm:t>
    </dgm:pt>
    <dgm:pt modelId="{B2179506-3663-4D5C-BE6F-3544983CB151}" type="parTrans" cxnId="{CB7999F4-EA0C-4F6A-887C-3983D5108BF3}">
      <dgm:prSet/>
      <dgm:spPr/>
      <dgm:t>
        <a:bodyPr/>
        <a:lstStyle/>
        <a:p>
          <a:endParaRPr lang="pt-BR"/>
        </a:p>
      </dgm:t>
    </dgm:pt>
    <dgm:pt modelId="{DFFAF41E-A56F-4A52-B0CF-D0761795AED4}" type="sibTrans" cxnId="{CB7999F4-EA0C-4F6A-887C-3983D5108BF3}">
      <dgm:prSet/>
      <dgm:spPr/>
      <dgm:t>
        <a:bodyPr/>
        <a:lstStyle/>
        <a:p>
          <a:endParaRPr lang="pt-BR"/>
        </a:p>
      </dgm:t>
    </dgm:pt>
    <dgm:pt modelId="{91FE2208-D328-4C90-B13B-0D23893161E5}">
      <dgm:prSet phldrT="[Texto]"/>
      <dgm:spPr>
        <a:xfrm>
          <a:off x="3222770" y="1176895"/>
          <a:ext cx="1452294" cy="1016559"/>
        </a:xfrm>
        <a:prstGeom prst="roundRect">
          <a:avLst>
            <a:gd name="adj" fmla="val 1667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pt-B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Implementação</a:t>
          </a:r>
        </a:p>
        <a:p>
          <a:r>
            <a:rPr lang="pt-B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Procedimentos</a:t>
          </a:r>
        </a:p>
      </dgm:t>
    </dgm:pt>
    <dgm:pt modelId="{440F0ADB-BD32-4263-9236-A34BFC2E004B}" type="parTrans" cxnId="{F0A86BAF-CF6D-4150-AC67-B8634B2DD85E}">
      <dgm:prSet/>
      <dgm:spPr/>
      <dgm:t>
        <a:bodyPr/>
        <a:lstStyle/>
        <a:p>
          <a:endParaRPr lang="pt-BR"/>
        </a:p>
      </dgm:t>
    </dgm:pt>
    <dgm:pt modelId="{3686E732-A2D7-45DD-A058-5A505771BBAB}" type="sibTrans" cxnId="{F0A86BAF-CF6D-4150-AC67-B8634B2DD85E}">
      <dgm:prSet/>
      <dgm:spPr/>
      <dgm:t>
        <a:bodyPr/>
        <a:lstStyle/>
        <a:p>
          <a:endParaRPr lang="pt-BR"/>
        </a:p>
      </dgm:t>
    </dgm:pt>
    <dgm:pt modelId="{75775C3B-6F3E-4927-AEAA-8ACC265FEFA7}">
      <dgm:prSet phldrT="[Texto]"/>
      <dgm:spPr>
        <a:xfrm>
          <a:off x="4426877" y="2318827"/>
          <a:ext cx="1452294" cy="1016559"/>
        </a:xfrm>
        <a:prstGeom prst="roundRect">
          <a:avLst>
            <a:gd name="adj" fmla="val 1667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pt-BR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Divulgação de Resultados</a:t>
          </a:r>
        </a:p>
      </dgm:t>
    </dgm:pt>
    <dgm:pt modelId="{F1BA4BB1-EEFA-4AE7-A56B-9F231B977615}" type="parTrans" cxnId="{D84BE68A-F472-4C79-B1FC-93540E1D1374}">
      <dgm:prSet/>
      <dgm:spPr/>
      <dgm:t>
        <a:bodyPr/>
        <a:lstStyle/>
        <a:p>
          <a:endParaRPr lang="pt-BR"/>
        </a:p>
      </dgm:t>
    </dgm:pt>
    <dgm:pt modelId="{384C6D22-0A21-47E9-AD30-E39C1D7F3ABF}" type="sibTrans" cxnId="{D84BE68A-F472-4C79-B1FC-93540E1D1374}">
      <dgm:prSet/>
      <dgm:spPr/>
      <dgm:t>
        <a:bodyPr/>
        <a:lstStyle/>
        <a:p>
          <a:endParaRPr lang="pt-BR"/>
        </a:p>
      </dgm:t>
    </dgm:pt>
    <dgm:pt modelId="{C201D80F-7706-4B9B-9318-C1DB2911636B}">
      <dgm:prSet phldrT="[Texto]"/>
      <dgm:spPr>
        <a:xfrm>
          <a:off x="7112345" y="3570232"/>
          <a:ext cx="1056260" cy="82162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pt-BR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Autoanálise crítica</a:t>
          </a:r>
        </a:p>
      </dgm:t>
    </dgm:pt>
    <dgm:pt modelId="{E4B6BEE7-9BAB-47CC-BEA1-535DC1B2AA87}" type="parTrans" cxnId="{E5B3DC48-96D7-42EB-BE8B-95CE0CC0EE3E}">
      <dgm:prSet/>
      <dgm:spPr/>
      <dgm:t>
        <a:bodyPr/>
        <a:lstStyle/>
        <a:p>
          <a:endParaRPr lang="pt-BR"/>
        </a:p>
      </dgm:t>
    </dgm:pt>
    <dgm:pt modelId="{BCD76973-BC59-4CAB-A5E9-FA18A1502518}" type="sibTrans" cxnId="{E5B3DC48-96D7-42EB-BE8B-95CE0CC0EE3E}">
      <dgm:prSet/>
      <dgm:spPr/>
      <dgm:t>
        <a:bodyPr/>
        <a:lstStyle/>
        <a:p>
          <a:endParaRPr lang="pt-BR"/>
        </a:p>
      </dgm:t>
    </dgm:pt>
    <dgm:pt modelId="{227A1BCE-D5EC-40CC-9943-CB0ED7F46D5C}">
      <dgm:prSet phldrT="[Texto]"/>
      <dgm:spPr>
        <a:xfrm>
          <a:off x="7112345" y="3570232"/>
          <a:ext cx="1056260" cy="82162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pt-BR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Subsídio ao planejamento estratégico</a:t>
          </a:r>
        </a:p>
      </dgm:t>
    </dgm:pt>
    <dgm:pt modelId="{2CD0347F-84FF-49EA-B507-EEBF5A10A091}" type="parTrans" cxnId="{1A600DD5-9A33-4A7F-84D9-165F5CFF3D06}">
      <dgm:prSet/>
      <dgm:spPr/>
      <dgm:t>
        <a:bodyPr/>
        <a:lstStyle/>
        <a:p>
          <a:endParaRPr lang="pt-BR"/>
        </a:p>
      </dgm:t>
    </dgm:pt>
    <dgm:pt modelId="{E58476FD-A883-478A-8161-C6A6B4B16009}" type="sibTrans" cxnId="{1A600DD5-9A33-4A7F-84D9-165F5CFF3D06}">
      <dgm:prSet/>
      <dgm:spPr/>
      <dgm:t>
        <a:bodyPr/>
        <a:lstStyle/>
        <a:p>
          <a:endParaRPr lang="pt-BR"/>
        </a:p>
      </dgm:t>
    </dgm:pt>
    <dgm:pt modelId="{E1412079-C738-4476-80A6-DBAF3A009BB4}">
      <dgm:prSet phldrT="[Texto]"/>
      <dgm:spPr>
        <a:xfrm>
          <a:off x="3470958" y="131916"/>
          <a:ext cx="1056260" cy="82162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pt-BR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Sensibilização</a:t>
          </a:r>
        </a:p>
      </dgm:t>
    </dgm:pt>
    <dgm:pt modelId="{D0A8AA8F-93BD-409C-81CD-C0A63788C22A}" type="parTrans" cxnId="{3DD1E951-FCB7-4CEF-956B-3172A9859FC6}">
      <dgm:prSet/>
      <dgm:spPr/>
      <dgm:t>
        <a:bodyPr/>
        <a:lstStyle/>
        <a:p>
          <a:endParaRPr lang="pt-BR"/>
        </a:p>
      </dgm:t>
    </dgm:pt>
    <dgm:pt modelId="{B544602E-1DB1-4951-990C-6FCED6C73121}" type="sibTrans" cxnId="{3DD1E951-FCB7-4CEF-956B-3172A9859FC6}">
      <dgm:prSet/>
      <dgm:spPr/>
      <dgm:t>
        <a:bodyPr/>
        <a:lstStyle/>
        <a:p>
          <a:endParaRPr lang="pt-BR"/>
        </a:p>
      </dgm:t>
    </dgm:pt>
    <dgm:pt modelId="{5061900F-3DB0-4636-8A14-14034572D134}">
      <dgm:prSet phldrT="[Texto]"/>
      <dgm:spPr>
        <a:xfrm>
          <a:off x="3470958" y="131916"/>
          <a:ext cx="1056260" cy="82162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pt-BR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Diagnóstico</a:t>
          </a:r>
        </a:p>
      </dgm:t>
    </dgm:pt>
    <dgm:pt modelId="{BF08531B-1A10-49FC-91AE-461AF089F51B}" type="parTrans" cxnId="{8FD10EAB-C421-4756-AF4A-A73450403B7D}">
      <dgm:prSet/>
      <dgm:spPr/>
      <dgm:t>
        <a:bodyPr/>
        <a:lstStyle/>
        <a:p>
          <a:endParaRPr lang="pt-BR"/>
        </a:p>
      </dgm:t>
    </dgm:pt>
    <dgm:pt modelId="{9F8EB29C-93E8-4FDB-BA44-A2E826AE8A85}" type="sibTrans" cxnId="{8FD10EAB-C421-4756-AF4A-A73450403B7D}">
      <dgm:prSet/>
      <dgm:spPr/>
      <dgm:t>
        <a:bodyPr/>
        <a:lstStyle/>
        <a:p>
          <a:endParaRPr lang="pt-BR"/>
        </a:p>
      </dgm:t>
    </dgm:pt>
    <dgm:pt modelId="{946421A3-6EC9-4E7B-87EE-F19F99A0AD2B}">
      <dgm:prSet phldrT="[Texto]"/>
      <dgm:spPr>
        <a:xfrm>
          <a:off x="4675065" y="1273848"/>
          <a:ext cx="1056260" cy="82162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pt-BR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Método</a:t>
          </a:r>
          <a:endParaRPr lang="pt-BR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942B9CDA-FC72-4DF3-940E-58ED69A3FF83}" type="parTrans" cxnId="{723C276A-0EBD-44F5-97CF-483EC40E537C}">
      <dgm:prSet/>
      <dgm:spPr/>
      <dgm:t>
        <a:bodyPr/>
        <a:lstStyle/>
        <a:p>
          <a:endParaRPr lang="pt-BR"/>
        </a:p>
      </dgm:t>
    </dgm:pt>
    <dgm:pt modelId="{72B4A5A9-8F2C-47F3-BED8-A0064BA1A057}" type="sibTrans" cxnId="{723C276A-0EBD-44F5-97CF-483EC40E537C}">
      <dgm:prSet/>
      <dgm:spPr/>
      <dgm:t>
        <a:bodyPr/>
        <a:lstStyle/>
        <a:p>
          <a:endParaRPr lang="pt-BR"/>
        </a:p>
      </dgm:t>
    </dgm:pt>
    <dgm:pt modelId="{4E47C8D0-6E36-4E53-A4E2-811B2484E7FE}">
      <dgm:prSet phldrT="[Texto]"/>
      <dgm:spPr>
        <a:xfrm>
          <a:off x="4675065" y="1273848"/>
          <a:ext cx="1056260" cy="82162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pt-BR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Instrumentos</a:t>
          </a:r>
        </a:p>
      </dgm:t>
    </dgm:pt>
    <dgm:pt modelId="{9C7F9719-B93C-4E4C-88CB-DFB90910D7E8}" type="parTrans" cxnId="{08A41D81-57EF-414F-ADCB-CC3BDC679F2D}">
      <dgm:prSet/>
      <dgm:spPr/>
      <dgm:t>
        <a:bodyPr/>
        <a:lstStyle/>
        <a:p>
          <a:endParaRPr lang="pt-BR"/>
        </a:p>
      </dgm:t>
    </dgm:pt>
    <dgm:pt modelId="{FC055DBF-E2C1-4B83-BDCA-DAE5A44EC279}" type="sibTrans" cxnId="{08A41D81-57EF-414F-ADCB-CC3BDC679F2D}">
      <dgm:prSet/>
      <dgm:spPr/>
      <dgm:t>
        <a:bodyPr/>
        <a:lstStyle/>
        <a:p>
          <a:endParaRPr lang="pt-BR"/>
        </a:p>
      </dgm:t>
    </dgm:pt>
    <dgm:pt modelId="{BE37A1A0-3AAF-4697-820D-67DE217A2C55}">
      <dgm:prSet/>
      <dgm:spPr>
        <a:xfrm>
          <a:off x="5630983" y="3460758"/>
          <a:ext cx="1452294" cy="1016559"/>
        </a:xfrm>
        <a:prstGeom prst="roundRect">
          <a:avLst>
            <a:gd name="adj" fmla="val 1667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pt-BR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Uso de Resultados</a:t>
          </a:r>
        </a:p>
      </dgm:t>
    </dgm:pt>
    <dgm:pt modelId="{4F5EC512-6822-4219-A4A2-777094E517B0}" type="parTrans" cxnId="{E1716923-FAC9-489D-A95E-496CFB74EA26}">
      <dgm:prSet/>
      <dgm:spPr/>
      <dgm:t>
        <a:bodyPr/>
        <a:lstStyle/>
        <a:p>
          <a:endParaRPr lang="pt-BR"/>
        </a:p>
      </dgm:t>
    </dgm:pt>
    <dgm:pt modelId="{5018436D-1045-4583-8BD6-3632E0A96255}" type="sibTrans" cxnId="{E1716923-FAC9-489D-A95E-496CFB74EA26}">
      <dgm:prSet/>
      <dgm:spPr/>
      <dgm:t>
        <a:bodyPr/>
        <a:lstStyle/>
        <a:p>
          <a:endParaRPr lang="pt-BR"/>
        </a:p>
      </dgm:t>
    </dgm:pt>
    <dgm:pt modelId="{40A65478-5153-4182-B65A-DDE75ADC1BFB}">
      <dgm:prSet/>
      <dgm:spPr>
        <a:xfrm>
          <a:off x="7083278" y="3557710"/>
          <a:ext cx="1056260" cy="82162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endParaRPr lang="pt-BR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BDC91D7B-58F5-416B-A554-2EB0E1BE62AD}" type="parTrans" cxnId="{123CC83E-A930-4055-9945-D986A2558611}">
      <dgm:prSet/>
      <dgm:spPr/>
      <dgm:t>
        <a:bodyPr/>
        <a:lstStyle/>
        <a:p>
          <a:endParaRPr lang="pt-BR"/>
        </a:p>
      </dgm:t>
    </dgm:pt>
    <dgm:pt modelId="{EE2385E6-0B64-43BA-9965-BD77A21F1E80}" type="sibTrans" cxnId="{123CC83E-A930-4055-9945-D986A2558611}">
      <dgm:prSet/>
      <dgm:spPr/>
      <dgm:t>
        <a:bodyPr/>
        <a:lstStyle/>
        <a:p>
          <a:endParaRPr lang="pt-BR"/>
        </a:p>
      </dgm:t>
    </dgm:pt>
    <dgm:pt modelId="{D24CAC19-1AC0-4C91-929F-5C12242A5ACA}">
      <dgm:prSet/>
      <dgm:spPr>
        <a:xfrm>
          <a:off x="6835090" y="4602690"/>
          <a:ext cx="1452294" cy="1016559"/>
        </a:xfrm>
        <a:prstGeom prst="roundRect">
          <a:avLst>
            <a:gd name="adj" fmla="val 1667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pt-BR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Metaavaliação</a:t>
          </a:r>
        </a:p>
      </dgm:t>
    </dgm:pt>
    <dgm:pt modelId="{661C5F7B-D0DD-4D99-9612-90BA913F944E}" type="parTrans" cxnId="{F85FABDB-1E89-461B-941D-976329C262A0}">
      <dgm:prSet/>
      <dgm:spPr/>
      <dgm:t>
        <a:bodyPr/>
        <a:lstStyle/>
        <a:p>
          <a:endParaRPr lang="pt-BR"/>
        </a:p>
      </dgm:t>
    </dgm:pt>
    <dgm:pt modelId="{1DFD9C2E-63B9-4C9B-A118-DEC7BB5738A8}" type="sibTrans" cxnId="{F85FABDB-1E89-461B-941D-976329C262A0}">
      <dgm:prSet/>
      <dgm:spPr/>
      <dgm:t>
        <a:bodyPr/>
        <a:lstStyle/>
        <a:p>
          <a:endParaRPr lang="pt-BR"/>
        </a:p>
      </dgm:t>
    </dgm:pt>
    <dgm:pt modelId="{B405BF4C-1960-4BB6-995E-58CD7BEF8D12}">
      <dgm:prSet phldrT="[Texto]"/>
      <dgm:spPr>
        <a:xfrm>
          <a:off x="3470958" y="131916"/>
          <a:ext cx="1056260" cy="82162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pt-BR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Elaboração do projeto</a:t>
          </a:r>
        </a:p>
      </dgm:t>
    </dgm:pt>
    <dgm:pt modelId="{9C1167F3-5F1C-464F-83D1-E371D592EA80}" type="parTrans" cxnId="{3B323625-FADE-4B37-B15F-9B1CCAE4B663}">
      <dgm:prSet/>
      <dgm:spPr/>
      <dgm:t>
        <a:bodyPr/>
        <a:lstStyle/>
        <a:p>
          <a:endParaRPr lang="pt-BR"/>
        </a:p>
      </dgm:t>
    </dgm:pt>
    <dgm:pt modelId="{635BEC88-334E-42AB-B3D1-281685066A0A}" type="sibTrans" cxnId="{3B323625-FADE-4B37-B15F-9B1CCAE4B663}">
      <dgm:prSet/>
      <dgm:spPr/>
      <dgm:t>
        <a:bodyPr/>
        <a:lstStyle/>
        <a:p>
          <a:endParaRPr lang="pt-BR"/>
        </a:p>
      </dgm:t>
    </dgm:pt>
    <dgm:pt modelId="{FA2982E9-1186-4547-A83D-B1A72287548C}">
      <dgm:prSet phldrT="[Texto]"/>
      <dgm:spPr>
        <a:xfrm>
          <a:off x="4675065" y="1273848"/>
          <a:ext cx="1056260" cy="82162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pt-BR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Ida a campo</a:t>
          </a:r>
        </a:p>
      </dgm:t>
    </dgm:pt>
    <dgm:pt modelId="{35E74B08-2B71-467E-8959-007370237DAF}" type="parTrans" cxnId="{302A5FC7-9A6D-411B-9F60-C4940E26DF99}">
      <dgm:prSet/>
      <dgm:spPr/>
      <dgm:t>
        <a:bodyPr/>
        <a:lstStyle/>
        <a:p>
          <a:endParaRPr lang="pt-BR"/>
        </a:p>
      </dgm:t>
    </dgm:pt>
    <dgm:pt modelId="{FF0A272E-32F4-42D5-929E-FE7770098DBF}" type="sibTrans" cxnId="{302A5FC7-9A6D-411B-9F60-C4940E26DF99}">
      <dgm:prSet/>
      <dgm:spPr/>
      <dgm:t>
        <a:bodyPr/>
        <a:lstStyle/>
        <a:p>
          <a:endParaRPr lang="pt-BR"/>
        </a:p>
      </dgm:t>
    </dgm:pt>
    <dgm:pt modelId="{5368C4BD-8993-495C-88C0-9EC97FAF0D4B}">
      <dgm:prSet phldrT="[Texto]"/>
      <dgm:spPr>
        <a:xfrm>
          <a:off x="4675065" y="1273848"/>
          <a:ext cx="1056260" cy="82162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pt-BR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Análises</a:t>
          </a:r>
        </a:p>
      </dgm:t>
    </dgm:pt>
    <dgm:pt modelId="{0840F658-0B35-4925-BB1E-1D4045AA17C9}" type="parTrans" cxnId="{6D4E272F-DA2D-4C3B-BDEB-B0A2A59332D1}">
      <dgm:prSet/>
      <dgm:spPr/>
      <dgm:t>
        <a:bodyPr/>
        <a:lstStyle/>
        <a:p>
          <a:endParaRPr lang="pt-BR"/>
        </a:p>
      </dgm:t>
    </dgm:pt>
    <dgm:pt modelId="{9CBC0319-F514-4696-96CB-017D643A0C76}" type="sibTrans" cxnId="{6D4E272F-DA2D-4C3B-BDEB-B0A2A59332D1}">
      <dgm:prSet/>
      <dgm:spPr/>
      <dgm:t>
        <a:bodyPr/>
        <a:lstStyle/>
        <a:p>
          <a:endParaRPr lang="pt-BR"/>
        </a:p>
      </dgm:t>
    </dgm:pt>
    <dgm:pt modelId="{470F2116-51AE-44DB-A2C4-A331EBB3EEC1}" type="pres">
      <dgm:prSet presAssocID="{B49F549A-6F4F-44F1-AFC3-ABEF4466EC13}" presName="rootnode" presStyleCnt="0">
        <dgm:presLayoutVars>
          <dgm:chMax/>
          <dgm:chPref/>
          <dgm:dir/>
          <dgm:animLvl val="lvl"/>
        </dgm:presLayoutVars>
      </dgm:prSet>
      <dgm:spPr/>
    </dgm:pt>
    <dgm:pt modelId="{6BC0C98A-5B54-422F-A042-3183E6312C35}" type="pres">
      <dgm:prSet presAssocID="{1EB0A954-B2E1-4EC2-8DC0-0F6AE604DBD9}" presName="composite" presStyleCnt="0"/>
      <dgm:spPr/>
    </dgm:pt>
    <dgm:pt modelId="{184B1704-2595-4C55-A9AC-853704A2385D}" type="pres">
      <dgm:prSet presAssocID="{1EB0A954-B2E1-4EC2-8DC0-0F6AE604DBD9}" presName="bentUpArrow1" presStyleLbl="alignImgPlace1" presStyleIdx="0" presStyleCnt="4"/>
      <dgm:spPr>
        <a:xfrm rot="5400000">
          <a:off x="2247229" y="991295"/>
          <a:ext cx="862709" cy="98216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4F81BD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24B354D7-1774-4F8E-B9CE-D52199D584A5}" type="pres">
      <dgm:prSet presAssocID="{1EB0A954-B2E1-4EC2-8DC0-0F6AE604DBD9}" presName="ParentText" presStyleLbl="node1" presStyleIdx="0" presStyleCnt="5">
        <dgm:presLayoutVars>
          <dgm:chMax val="1"/>
          <dgm:chPref val="1"/>
          <dgm:bulletEnabled val="1"/>
        </dgm:presLayoutVars>
      </dgm:prSet>
      <dgm:spPr>
        <a:prstGeom prst="roundRect">
          <a:avLst>
            <a:gd name="adj" fmla="val 16670"/>
          </a:avLst>
        </a:prstGeom>
      </dgm:spPr>
    </dgm:pt>
    <dgm:pt modelId="{E4C9A4BA-B40B-4DD6-A0F8-2083AF18564F}" type="pres">
      <dgm:prSet presAssocID="{1EB0A954-B2E1-4EC2-8DC0-0F6AE604DBD9}" presName="ChildText" presStyleLbl="revTx" presStyleIdx="0" presStyleCnt="4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</dgm:pt>
    <dgm:pt modelId="{C3ABA88B-5645-410C-A6ED-B4280A4990C4}" type="pres">
      <dgm:prSet presAssocID="{DFFAF41E-A56F-4A52-B0CF-D0761795AED4}" presName="sibTrans" presStyleCnt="0"/>
      <dgm:spPr/>
    </dgm:pt>
    <dgm:pt modelId="{D2B86E0A-E04B-493F-9EA8-C3236D1755A9}" type="pres">
      <dgm:prSet presAssocID="{91FE2208-D328-4C90-B13B-0D23893161E5}" presName="composite" presStyleCnt="0"/>
      <dgm:spPr/>
    </dgm:pt>
    <dgm:pt modelId="{C7759860-69D6-4EE2-97B1-53E949FA1C29}" type="pres">
      <dgm:prSet presAssocID="{91FE2208-D328-4C90-B13B-0D23893161E5}" presName="bentUpArrow1" presStyleLbl="alignImgPlace1" presStyleIdx="1" presStyleCnt="4"/>
      <dgm:spPr>
        <a:xfrm rot="5400000">
          <a:off x="3451336" y="2133226"/>
          <a:ext cx="862709" cy="98216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4F81BD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380423BC-C18B-4669-8698-54ACE2255E5D}" type="pres">
      <dgm:prSet presAssocID="{91FE2208-D328-4C90-B13B-0D23893161E5}" presName="ParentText" presStyleLbl="node1" presStyleIdx="1" presStyleCnt="5">
        <dgm:presLayoutVars>
          <dgm:chMax val="1"/>
          <dgm:chPref val="1"/>
          <dgm:bulletEnabled val="1"/>
        </dgm:presLayoutVars>
      </dgm:prSet>
      <dgm:spPr>
        <a:prstGeom prst="roundRect">
          <a:avLst>
            <a:gd name="adj" fmla="val 16670"/>
          </a:avLst>
        </a:prstGeom>
      </dgm:spPr>
    </dgm:pt>
    <dgm:pt modelId="{30EF1CE4-35A8-412C-A681-098B874B1323}" type="pres">
      <dgm:prSet presAssocID="{91FE2208-D328-4C90-B13B-0D23893161E5}" presName="ChildText" presStyleLbl="revTx" presStyleIdx="1" presStyleCnt="4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</dgm:pt>
    <dgm:pt modelId="{6D16BB47-0A1D-4CFF-AA33-3325C0DEBA6E}" type="pres">
      <dgm:prSet presAssocID="{3686E732-A2D7-45DD-A058-5A505771BBAB}" presName="sibTrans" presStyleCnt="0"/>
      <dgm:spPr/>
    </dgm:pt>
    <dgm:pt modelId="{7A4BC3A3-92F1-4E82-8FAA-317A8A0A39B3}" type="pres">
      <dgm:prSet presAssocID="{75775C3B-6F3E-4927-AEAA-8ACC265FEFA7}" presName="composite" presStyleCnt="0"/>
      <dgm:spPr/>
    </dgm:pt>
    <dgm:pt modelId="{EAEFE1D7-32A9-43A4-AC5D-4571EAFE69C9}" type="pres">
      <dgm:prSet presAssocID="{75775C3B-6F3E-4927-AEAA-8ACC265FEFA7}" presName="bentUpArrow1" presStyleLbl="alignImgPlace1" presStyleIdx="2" presStyleCnt="4"/>
      <dgm:spPr>
        <a:xfrm rot="5400000">
          <a:off x="4655442" y="3275158"/>
          <a:ext cx="862709" cy="98216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4F81BD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EEDF6B73-7126-47BE-B3FA-34CFD63ADDF2}" type="pres">
      <dgm:prSet presAssocID="{75775C3B-6F3E-4927-AEAA-8ACC265FEFA7}" presName="ParentText" presStyleLbl="node1" presStyleIdx="2" presStyleCnt="5">
        <dgm:presLayoutVars>
          <dgm:chMax val="1"/>
          <dgm:chPref val="1"/>
          <dgm:bulletEnabled val="1"/>
        </dgm:presLayoutVars>
      </dgm:prSet>
      <dgm:spPr>
        <a:prstGeom prst="roundRect">
          <a:avLst>
            <a:gd name="adj" fmla="val 16670"/>
          </a:avLst>
        </a:prstGeom>
      </dgm:spPr>
    </dgm:pt>
    <dgm:pt modelId="{AB94E449-11C7-4AB9-8CFD-95E0ED47F230}" type="pres">
      <dgm:prSet presAssocID="{75775C3B-6F3E-4927-AEAA-8ACC265FEFA7}" presName="ChildText" presStyleLbl="revTx" presStyleIdx="2" presStyleCnt="4" custLinFactX="16749" custLinFactY="40508" custLinFactNeighborX="100000" custLinFactNeighborY="100000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</dgm:pt>
    <dgm:pt modelId="{4ABF2BC4-E37F-4126-948E-F0C4C076E4EB}" type="pres">
      <dgm:prSet presAssocID="{384C6D22-0A21-47E9-AD30-E39C1D7F3ABF}" presName="sibTrans" presStyleCnt="0"/>
      <dgm:spPr/>
    </dgm:pt>
    <dgm:pt modelId="{0F8D793B-F37B-4E11-986F-309384466DFF}" type="pres">
      <dgm:prSet presAssocID="{BE37A1A0-3AAF-4697-820D-67DE217A2C55}" presName="composite" presStyleCnt="0"/>
      <dgm:spPr/>
    </dgm:pt>
    <dgm:pt modelId="{FCE45ACD-EEEC-4948-B31E-082EE6496673}" type="pres">
      <dgm:prSet presAssocID="{BE37A1A0-3AAF-4697-820D-67DE217A2C55}" presName="bentUpArrow1" presStyleLbl="alignImgPlace1" presStyleIdx="3" presStyleCnt="4"/>
      <dgm:spPr>
        <a:xfrm rot="5400000">
          <a:off x="5859549" y="4417089"/>
          <a:ext cx="862709" cy="982164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4F81BD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</dgm:pt>
    <dgm:pt modelId="{433011EB-57ED-4861-8CBC-B7C643BC9C1C}" type="pres">
      <dgm:prSet presAssocID="{BE37A1A0-3AAF-4697-820D-67DE217A2C55}" presName="ParentText" presStyleLbl="node1" presStyleIdx="3" presStyleCnt="5">
        <dgm:presLayoutVars>
          <dgm:chMax val="1"/>
          <dgm:chPref val="1"/>
          <dgm:bulletEnabled val="1"/>
        </dgm:presLayoutVars>
      </dgm:prSet>
      <dgm:spPr>
        <a:prstGeom prst="roundRect">
          <a:avLst>
            <a:gd name="adj" fmla="val 16670"/>
          </a:avLst>
        </a:prstGeom>
      </dgm:spPr>
    </dgm:pt>
    <dgm:pt modelId="{7B427725-5F5E-483C-AC31-60021EAAB4FD}" type="pres">
      <dgm:prSet presAssocID="{BE37A1A0-3AAF-4697-820D-67DE217A2C55}" presName="ChildText" presStyleLbl="revTx" presStyleIdx="3" presStyleCnt="4">
        <dgm:presLayoutVars>
          <dgm:chMax val="0"/>
          <dgm:chPref val="0"/>
          <dgm:bulletEnabled val="1"/>
        </dgm:presLayoutVars>
      </dgm:prSet>
      <dgm:spPr>
        <a:prstGeom prst="rect">
          <a:avLst/>
        </a:prstGeom>
      </dgm:spPr>
    </dgm:pt>
    <dgm:pt modelId="{A84A26DF-6047-4260-8420-A5E13B062DB6}" type="pres">
      <dgm:prSet presAssocID="{5018436D-1045-4583-8BD6-3632E0A96255}" presName="sibTrans" presStyleCnt="0"/>
      <dgm:spPr/>
    </dgm:pt>
    <dgm:pt modelId="{2312B0EE-6E34-4616-A16F-2985A3EE022C}" type="pres">
      <dgm:prSet presAssocID="{D24CAC19-1AC0-4C91-929F-5C12242A5ACA}" presName="composite" presStyleCnt="0"/>
      <dgm:spPr/>
    </dgm:pt>
    <dgm:pt modelId="{A8E5894E-B3E8-4834-94A0-B1EC08688FDC}" type="pres">
      <dgm:prSet presAssocID="{D24CAC19-1AC0-4C91-929F-5C12242A5ACA}" presName="ParentText" presStyleLbl="node1" presStyleIdx="4" presStyleCnt="5">
        <dgm:presLayoutVars>
          <dgm:chMax val="1"/>
          <dgm:chPref val="1"/>
          <dgm:bulletEnabled val="1"/>
        </dgm:presLayoutVars>
      </dgm:prSet>
      <dgm:spPr>
        <a:prstGeom prst="roundRect">
          <a:avLst>
            <a:gd name="adj" fmla="val 16670"/>
          </a:avLst>
        </a:prstGeom>
      </dgm:spPr>
    </dgm:pt>
  </dgm:ptLst>
  <dgm:cxnLst>
    <dgm:cxn modelId="{34D89717-0794-4F24-932C-86A1EFCC136A}" type="presOf" srcId="{FA2982E9-1186-4547-A83D-B1A72287548C}" destId="{30EF1CE4-35A8-412C-A681-098B874B1323}" srcOrd="0" destOrd="2" presId="urn:microsoft.com/office/officeart/2005/8/layout/StepDownProcess"/>
    <dgm:cxn modelId="{EC6B311B-C35D-4382-BE49-4187A8052136}" type="presOf" srcId="{D24CAC19-1AC0-4C91-929F-5C12242A5ACA}" destId="{A8E5894E-B3E8-4834-94A0-B1EC08688FDC}" srcOrd="0" destOrd="0" presId="urn:microsoft.com/office/officeart/2005/8/layout/StepDownProcess"/>
    <dgm:cxn modelId="{E1716923-FAC9-489D-A95E-496CFB74EA26}" srcId="{B49F549A-6F4F-44F1-AFC3-ABEF4466EC13}" destId="{BE37A1A0-3AAF-4697-820D-67DE217A2C55}" srcOrd="3" destOrd="0" parTransId="{4F5EC512-6822-4219-A4A2-777094E517B0}" sibTransId="{5018436D-1045-4583-8BD6-3632E0A96255}"/>
    <dgm:cxn modelId="{3B323625-FADE-4B37-B15F-9B1CCAE4B663}" srcId="{1EB0A954-B2E1-4EC2-8DC0-0F6AE604DBD9}" destId="{B405BF4C-1960-4BB6-995E-58CD7BEF8D12}" srcOrd="2" destOrd="0" parTransId="{9C1167F3-5F1C-464F-83D1-E371D592EA80}" sibTransId="{635BEC88-334E-42AB-B3D1-281685066A0A}"/>
    <dgm:cxn modelId="{D0AA202E-BFFE-41EF-844E-DC49EBDB3324}" type="presOf" srcId="{5061900F-3DB0-4636-8A14-14034572D134}" destId="{E4C9A4BA-B40B-4DD6-A0F8-2083AF18564F}" srcOrd="0" destOrd="1" presId="urn:microsoft.com/office/officeart/2005/8/layout/StepDownProcess"/>
    <dgm:cxn modelId="{6D4E272F-DA2D-4C3B-BDEB-B0A2A59332D1}" srcId="{91FE2208-D328-4C90-B13B-0D23893161E5}" destId="{5368C4BD-8993-495C-88C0-9EC97FAF0D4B}" srcOrd="3" destOrd="0" parTransId="{0840F658-0B35-4925-BB1E-1D4045AA17C9}" sibTransId="{9CBC0319-F514-4696-96CB-017D643A0C76}"/>
    <dgm:cxn modelId="{DDC1A738-2E7F-4AB2-BAC5-9296A93A767F}" type="presOf" srcId="{5368C4BD-8993-495C-88C0-9EC97FAF0D4B}" destId="{30EF1CE4-35A8-412C-A681-098B874B1323}" srcOrd="0" destOrd="3" presId="urn:microsoft.com/office/officeart/2005/8/layout/StepDownProcess"/>
    <dgm:cxn modelId="{E675173E-57FF-4561-9A8B-C61BBCF46BC3}" type="presOf" srcId="{C201D80F-7706-4B9B-9318-C1DB2911636B}" destId="{AB94E449-11C7-4AB9-8CFD-95E0ED47F230}" srcOrd="0" destOrd="0" presId="urn:microsoft.com/office/officeart/2005/8/layout/StepDownProcess"/>
    <dgm:cxn modelId="{123CC83E-A930-4055-9945-D986A2558611}" srcId="{BE37A1A0-3AAF-4697-820D-67DE217A2C55}" destId="{40A65478-5153-4182-B65A-DDE75ADC1BFB}" srcOrd="0" destOrd="0" parTransId="{BDC91D7B-58F5-416B-A554-2EB0E1BE62AD}" sibTransId="{EE2385E6-0B64-43BA-9965-BD77A21F1E80}"/>
    <dgm:cxn modelId="{5D9DF15B-3971-47CC-B7D7-869E67F204CF}" type="presOf" srcId="{BE37A1A0-3AAF-4697-820D-67DE217A2C55}" destId="{433011EB-57ED-4861-8CBC-B7C643BC9C1C}" srcOrd="0" destOrd="0" presId="urn:microsoft.com/office/officeart/2005/8/layout/StepDownProcess"/>
    <dgm:cxn modelId="{D9E3BF43-50A4-4F1B-8FA6-885E5F0B5361}" type="presOf" srcId="{1EB0A954-B2E1-4EC2-8DC0-0F6AE604DBD9}" destId="{24B354D7-1774-4F8E-B9CE-D52199D584A5}" srcOrd="0" destOrd="0" presId="urn:microsoft.com/office/officeart/2005/8/layout/StepDownProcess"/>
    <dgm:cxn modelId="{BF5F0766-1E2B-4DD1-BFC3-8F7DD63B4F97}" type="presOf" srcId="{B49F549A-6F4F-44F1-AFC3-ABEF4466EC13}" destId="{470F2116-51AE-44DB-A2C4-A331EBB3EEC1}" srcOrd="0" destOrd="0" presId="urn:microsoft.com/office/officeart/2005/8/layout/StepDownProcess"/>
    <dgm:cxn modelId="{E5B3DC48-96D7-42EB-BE8B-95CE0CC0EE3E}" srcId="{75775C3B-6F3E-4927-AEAA-8ACC265FEFA7}" destId="{C201D80F-7706-4B9B-9318-C1DB2911636B}" srcOrd="0" destOrd="0" parTransId="{E4B6BEE7-9BAB-47CC-BEA1-535DC1B2AA87}" sibTransId="{BCD76973-BC59-4CAB-A5E9-FA18A1502518}"/>
    <dgm:cxn modelId="{723C276A-0EBD-44F5-97CF-483EC40E537C}" srcId="{91FE2208-D328-4C90-B13B-0D23893161E5}" destId="{946421A3-6EC9-4E7B-87EE-F19F99A0AD2B}" srcOrd="0" destOrd="0" parTransId="{942B9CDA-FC72-4DF3-940E-58ED69A3FF83}" sibTransId="{72B4A5A9-8F2C-47F3-BED8-A0064BA1A057}"/>
    <dgm:cxn modelId="{3FE17E4B-EDEC-4B8A-959E-127CF6D6AFC3}" type="presOf" srcId="{E1412079-C738-4476-80A6-DBAF3A009BB4}" destId="{E4C9A4BA-B40B-4DD6-A0F8-2083AF18564F}" srcOrd="0" destOrd="0" presId="urn:microsoft.com/office/officeart/2005/8/layout/StepDownProcess"/>
    <dgm:cxn modelId="{C607CA4D-3C96-4FF7-ACAD-936E161597E0}" type="presOf" srcId="{4E47C8D0-6E36-4E53-A4E2-811B2484E7FE}" destId="{30EF1CE4-35A8-412C-A681-098B874B1323}" srcOrd="0" destOrd="1" presId="urn:microsoft.com/office/officeart/2005/8/layout/StepDownProcess"/>
    <dgm:cxn modelId="{3DD1E951-FCB7-4CEF-956B-3172A9859FC6}" srcId="{1EB0A954-B2E1-4EC2-8DC0-0F6AE604DBD9}" destId="{E1412079-C738-4476-80A6-DBAF3A009BB4}" srcOrd="0" destOrd="0" parTransId="{D0A8AA8F-93BD-409C-81CD-C0A63788C22A}" sibTransId="{B544602E-1DB1-4951-990C-6FCED6C73121}"/>
    <dgm:cxn modelId="{08A41D81-57EF-414F-ADCB-CC3BDC679F2D}" srcId="{91FE2208-D328-4C90-B13B-0D23893161E5}" destId="{4E47C8D0-6E36-4E53-A4E2-811B2484E7FE}" srcOrd="1" destOrd="0" parTransId="{9C7F9719-B93C-4E4C-88CB-DFB90910D7E8}" sibTransId="{FC055DBF-E2C1-4B83-BDCA-DAE5A44EC279}"/>
    <dgm:cxn modelId="{D84BE68A-F472-4C79-B1FC-93540E1D1374}" srcId="{B49F549A-6F4F-44F1-AFC3-ABEF4466EC13}" destId="{75775C3B-6F3E-4927-AEAA-8ACC265FEFA7}" srcOrd="2" destOrd="0" parTransId="{F1BA4BB1-EEFA-4AE7-A56B-9F231B977615}" sibTransId="{384C6D22-0A21-47E9-AD30-E39C1D7F3ABF}"/>
    <dgm:cxn modelId="{F058C896-6775-4BFD-A030-38039A24BBF1}" type="presOf" srcId="{91FE2208-D328-4C90-B13B-0D23893161E5}" destId="{380423BC-C18B-4669-8698-54ACE2255E5D}" srcOrd="0" destOrd="0" presId="urn:microsoft.com/office/officeart/2005/8/layout/StepDownProcess"/>
    <dgm:cxn modelId="{B28F029D-8135-4654-830C-7168D3082DC9}" type="presOf" srcId="{40A65478-5153-4182-B65A-DDE75ADC1BFB}" destId="{7B427725-5F5E-483C-AC31-60021EAAB4FD}" srcOrd="0" destOrd="0" presId="urn:microsoft.com/office/officeart/2005/8/layout/StepDownProcess"/>
    <dgm:cxn modelId="{660502A7-1D46-4069-AC7D-DAFFAD95EF50}" type="presOf" srcId="{227A1BCE-D5EC-40CC-9943-CB0ED7F46D5C}" destId="{AB94E449-11C7-4AB9-8CFD-95E0ED47F230}" srcOrd="0" destOrd="1" presId="urn:microsoft.com/office/officeart/2005/8/layout/StepDownProcess"/>
    <dgm:cxn modelId="{8FD10EAB-C421-4756-AF4A-A73450403B7D}" srcId="{1EB0A954-B2E1-4EC2-8DC0-0F6AE604DBD9}" destId="{5061900F-3DB0-4636-8A14-14034572D134}" srcOrd="1" destOrd="0" parTransId="{BF08531B-1A10-49FC-91AE-461AF089F51B}" sibTransId="{9F8EB29C-93E8-4FDB-BA44-A2E826AE8A85}"/>
    <dgm:cxn modelId="{F0A86BAF-CF6D-4150-AC67-B8634B2DD85E}" srcId="{B49F549A-6F4F-44F1-AFC3-ABEF4466EC13}" destId="{91FE2208-D328-4C90-B13B-0D23893161E5}" srcOrd="1" destOrd="0" parTransId="{440F0ADB-BD32-4263-9236-A34BFC2E004B}" sibTransId="{3686E732-A2D7-45DD-A058-5A505771BBAB}"/>
    <dgm:cxn modelId="{FF09D4BF-D770-4225-B6C4-75C75439DD5D}" type="presOf" srcId="{946421A3-6EC9-4E7B-87EE-F19F99A0AD2B}" destId="{30EF1CE4-35A8-412C-A681-098B874B1323}" srcOrd="0" destOrd="0" presId="urn:microsoft.com/office/officeart/2005/8/layout/StepDownProcess"/>
    <dgm:cxn modelId="{AA1233C3-A42B-42BE-85E6-75AB9C64F6E3}" type="presOf" srcId="{B405BF4C-1960-4BB6-995E-58CD7BEF8D12}" destId="{E4C9A4BA-B40B-4DD6-A0F8-2083AF18564F}" srcOrd="0" destOrd="2" presId="urn:microsoft.com/office/officeart/2005/8/layout/StepDownProcess"/>
    <dgm:cxn modelId="{302A5FC7-9A6D-411B-9F60-C4940E26DF99}" srcId="{91FE2208-D328-4C90-B13B-0D23893161E5}" destId="{FA2982E9-1186-4547-A83D-B1A72287548C}" srcOrd="2" destOrd="0" parTransId="{35E74B08-2B71-467E-8959-007370237DAF}" sibTransId="{FF0A272E-32F4-42D5-929E-FE7770098DBF}"/>
    <dgm:cxn modelId="{1A600DD5-9A33-4A7F-84D9-165F5CFF3D06}" srcId="{75775C3B-6F3E-4927-AEAA-8ACC265FEFA7}" destId="{227A1BCE-D5EC-40CC-9943-CB0ED7F46D5C}" srcOrd="1" destOrd="0" parTransId="{2CD0347F-84FF-49EA-B507-EEBF5A10A091}" sibTransId="{E58476FD-A883-478A-8161-C6A6B4B16009}"/>
    <dgm:cxn modelId="{F85FABDB-1E89-461B-941D-976329C262A0}" srcId="{B49F549A-6F4F-44F1-AFC3-ABEF4466EC13}" destId="{D24CAC19-1AC0-4C91-929F-5C12242A5ACA}" srcOrd="4" destOrd="0" parTransId="{661C5F7B-D0DD-4D99-9612-90BA913F944E}" sibTransId="{1DFD9C2E-63B9-4C9B-A118-DEC7BB5738A8}"/>
    <dgm:cxn modelId="{6CA358E1-88C2-43AC-8ED2-B96380D7C49C}" type="presOf" srcId="{75775C3B-6F3E-4927-AEAA-8ACC265FEFA7}" destId="{EEDF6B73-7126-47BE-B3FA-34CFD63ADDF2}" srcOrd="0" destOrd="0" presId="urn:microsoft.com/office/officeart/2005/8/layout/StepDownProcess"/>
    <dgm:cxn modelId="{CB7999F4-EA0C-4F6A-887C-3983D5108BF3}" srcId="{B49F549A-6F4F-44F1-AFC3-ABEF4466EC13}" destId="{1EB0A954-B2E1-4EC2-8DC0-0F6AE604DBD9}" srcOrd="0" destOrd="0" parTransId="{B2179506-3663-4D5C-BE6F-3544983CB151}" sibTransId="{DFFAF41E-A56F-4A52-B0CF-D0761795AED4}"/>
    <dgm:cxn modelId="{ACE4727A-1040-4CA3-AFBA-47BA453A6902}" type="presParOf" srcId="{470F2116-51AE-44DB-A2C4-A331EBB3EEC1}" destId="{6BC0C98A-5B54-422F-A042-3183E6312C35}" srcOrd="0" destOrd="0" presId="urn:microsoft.com/office/officeart/2005/8/layout/StepDownProcess"/>
    <dgm:cxn modelId="{B2BCB367-B7E3-4639-AD84-A55BA0F73B0F}" type="presParOf" srcId="{6BC0C98A-5B54-422F-A042-3183E6312C35}" destId="{184B1704-2595-4C55-A9AC-853704A2385D}" srcOrd="0" destOrd="0" presId="urn:microsoft.com/office/officeart/2005/8/layout/StepDownProcess"/>
    <dgm:cxn modelId="{B6B23BC0-D8CB-4A91-8BCC-2BA67143A7F0}" type="presParOf" srcId="{6BC0C98A-5B54-422F-A042-3183E6312C35}" destId="{24B354D7-1774-4F8E-B9CE-D52199D584A5}" srcOrd="1" destOrd="0" presId="urn:microsoft.com/office/officeart/2005/8/layout/StepDownProcess"/>
    <dgm:cxn modelId="{57369348-3DF7-4535-AB47-DAF54F3C97EA}" type="presParOf" srcId="{6BC0C98A-5B54-422F-A042-3183E6312C35}" destId="{E4C9A4BA-B40B-4DD6-A0F8-2083AF18564F}" srcOrd="2" destOrd="0" presId="urn:microsoft.com/office/officeart/2005/8/layout/StepDownProcess"/>
    <dgm:cxn modelId="{BDB1EDF4-59DD-430D-9C1E-E3D18805F6A2}" type="presParOf" srcId="{470F2116-51AE-44DB-A2C4-A331EBB3EEC1}" destId="{C3ABA88B-5645-410C-A6ED-B4280A4990C4}" srcOrd="1" destOrd="0" presId="urn:microsoft.com/office/officeart/2005/8/layout/StepDownProcess"/>
    <dgm:cxn modelId="{B721112F-0123-47D7-A4DE-C90C09C3398D}" type="presParOf" srcId="{470F2116-51AE-44DB-A2C4-A331EBB3EEC1}" destId="{D2B86E0A-E04B-493F-9EA8-C3236D1755A9}" srcOrd="2" destOrd="0" presId="urn:microsoft.com/office/officeart/2005/8/layout/StepDownProcess"/>
    <dgm:cxn modelId="{D61139D7-CC1B-4EBC-A857-DDDB2948C1FC}" type="presParOf" srcId="{D2B86E0A-E04B-493F-9EA8-C3236D1755A9}" destId="{C7759860-69D6-4EE2-97B1-53E949FA1C29}" srcOrd="0" destOrd="0" presId="urn:microsoft.com/office/officeart/2005/8/layout/StepDownProcess"/>
    <dgm:cxn modelId="{7DD9D1B5-5679-422E-853A-928C0E103428}" type="presParOf" srcId="{D2B86E0A-E04B-493F-9EA8-C3236D1755A9}" destId="{380423BC-C18B-4669-8698-54ACE2255E5D}" srcOrd="1" destOrd="0" presId="urn:microsoft.com/office/officeart/2005/8/layout/StepDownProcess"/>
    <dgm:cxn modelId="{ABE05A1B-067C-4DD4-BA83-D9331611AE2A}" type="presParOf" srcId="{D2B86E0A-E04B-493F-9EA8-C3236D1755A9}" destId="{30EF1CE4-35A8-412C-A681-098B874B1323}" srcOrd="2" destOrd="0" presId="urn:microsoft.com/office/officeart/2005/8/layout/StepDownProcess"/>
    <dgm:cxn modelId="{29B04EF0-256A-4511-B7BB-E299E463A138}" type="presParOf" srcId="{470F2116-51AE-44DB-A2C4-A331EBB3EEC1}" destId="{6D16BB47-0A1D-4CFF-AA33-3325C0DEBA6E}" srcOrd="3" destOrd="0" presId="urn:microsoft.com/office/officeart/2005/8/layout/StepDownProcess"/>
    <dgm:cxn modelId="{85062343-E699-46C5-95A9-61DA41E01A80}" type="presParOf" srcId="{470F2116-51AE-44DB-A2C4-A331EBB3EEC1}" destId="{7A4BC3A3-92F1-4E82-8FAA-317A8A0A39B3}" srcOrd="4" destOrd="0" presId="urn:microsoft.com/office/officeart/2005/8/layout/StepDownProcess"/>
    <dgm:cxn modelId="{D1E0884C-B7BB-4716-BEF6-6376277C6449}" type="presParOf" srcId="{7A4BC3A3-92F1-4E82-8FAA-317A8A0A39B3}" destId="{EAEFE1D7-32A9-43A4-AC5D-4571EAFE69C9}" srcOrd="0" destOrd="0" presId="urn:microsoft.com/office/officeart/2005/8/layout/StepDownProcess"/>
    <dgm:cxn modelId="{7F6BE0B0-C8EF-4632-9C71-D5C4BFFECC22}" type="presParOf" srcId="{7A4BC3A3-92F1-4E82-8FAA-317A8A0A39B3}" destId="{EEDF6B73-7126-47BE-B3FA-34CFD63ADDF2}" srcOrd="1" destOrd="0" presId="urn:microsoft.com/office/officeart/2005/8/layout/StepDownProcess"/>
    <dgm:cxn modelId="{76F2F54F-248C-4928-A9D1-AF61033136BC}" type="presParOf" srcId="{7A4BC3A3-92F1-4E82-8FAA-317A8A0A39B3}" destId="{AB94E449-11C7-4AB9-8CFD-95E0ED47F230}" srcOrd="2" destOrd="0" presId="urn:microsoft.com/office/officeart/2005/8/layout/StepDownProcess"/>
    <dgm:cxn modelId="{63755E77-9C7A-44F5-8056-7651FB32A89E}" type="presParOf" srcId="{470F2116-51AE-44DB-A2C4-A331EBB3EEC1}" destId="{4ABF2BC4-E37F-4126-948E-F0C4C076E4EB}" srcOrd="5" destOrd="0" presId="urn:microsoft.com/office/officeart/2005/8/layout/StepDownProcess"/>
    <dgm:cxn modelId="{E12C40DC-6F04-4EAC-9581-603A5BE40D00}" type="presParOf" srcId="{470F2116-51AE-44DB-A2C4-A331EBB3EEC1}" destId="{0F8D793B-F37B-4E11-986F-309384466DFF}" srcOrd="6" destOrd="0" presId="urn:microsoft.com/office/officeart/2005/8/layout/StepDownProcess"/>
    <dgm:cxn modelId="{5B678725-2577-4866-B585-8DF81025D616}" type="presParOf" srcId="{0F8D793B-F37B-4E11-986F-309384466DFF}" destId="{FCE45ACD-EEEC-4948-B31E-082EE6496673}" srcOrd="0" destOrd="0" presId="urn:microsoft.com/office/officeart/2005/8/layout/StepDownProcess"/>
    <dgm:cxn modelId="{AB951FB8-0205-46C0-971C-72620CFA364B}" type="presParOf" srcId="{0F8D793B-F37B-4E11-986F-309384466DFF}" destId="{433011EB-57ED-4861-8CBC-B7C643BC9C1C}" srcOrd="1" destOrd="0" presId="urn:microsoft.com/office/officeart/2005/8/layout/StepDownProcess"/>
    <dgm:cxn modelId="{7EBF9D39-5BB7-4CA9-8006-B06ED4E0DD5E}" type="presParOf" srcId="{0F8D793B-F37B-4E11-986F-309384466DFF}" destId="{7B427725-5F5E-483C-AC31-60021EAAB4FD}" srcOrd="2" destOrd="0" presId="urn:microsoft.com/office/officeart/2005/8/layout/StepDownProcess"/>
    <dgm:cxn modelId="{82F01F64-AC32-4876-9E4F-98B7282A3573}" type="presParOf" srcId="{470F2116-51AE-44DB-A2C4-A331EBB3EEC1}" destId="{A84A26DF-6047-4260-8420-A5E13B062DB6}" srcOrd="7" destOrd="0" presId="urn:microsoft.com/office/officeart/2005/8/layout/StepDownProcess"/>
    <dgm:cxn modelId="{5E07EE80-8CBB-4CEB-9107-30E0A2102CFA}" type="presParOf" srcId="{470F2116-51AE-44DB-A2C4-A331EBB3EEC1}" destId="{2312B0EE-6E34-4616-A16F-2985A3EE022C}" srcOrd="8" destOrd="0" presId="urn:microsoft.com/office/officeart/2005/8/layout/StepDownProcess"/>
    <dgm:cxn modelId="{9A4D27BE-F8C6-4FCA-B108-3000B28E64E4}" type="presParOf" srcId="{2312B0EE-6E34-4616-A16F-2985A3EE022C}" destId="{A8E5894E-B3E8-4834-94A0-B1EC08688FDC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4B1704-2595-4C55-A9AC-853704A2385D}">
      <dsp:nvSpPr>
        <dsp:cNvPr id="0" name=""/>
        <dsp:cNvSpPr/>
      </dsp:nvSpPr>
      <dsp:spPr>
        <a:xfrm rot="5400000">
          <a:off x="2362299" y="1014786"/>
          <a:ext cx="883153" cy="100543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4F81BD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B354D7-1774-4F8E-B9CE-D52199D584A5}">
      <dsp:nvSpPr>
        <dsp:cNvPr id="0" name=""/>
        <dsp:cNvSpPr/>
      </dsp:nvSpPr>
      <dsp:spPr>
        <a:xfrm>
          <a:off x="2128317" y="35793"/>
          <a:ext cx="1486711" cy="1040649"/>
        </a:xfrm>
        <a:prstGeom prst="roundRect">
          <a:avLst>
            <a:gd name="adj" fmla="val 1667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Políticas e Preparação</a:t>
          </a:r>
        </a:p>
      </dsp:txBody>
      <dsp:txXfrm>
        <a:off x="2179126" y="86602"/>
        <a:ext cx="1385093" cy="939031"/>
      </dsp:txXfrm>
    </dsp:sp>
    <dsp:sp modelId="{E4C9A4BA-B40B-4DD6-A0F8-2083AF18564F}">
      <dsp:nvSpPr>
        <dsp:cNvPr id="0" name=""/>
        <dsp:cNvSpPr/>
      </dsp:nvSpPr>
      <dsp:spPr>
        <a:xfrm>
          <a:off x="3615028" y="135042"/>
          <a:ext cx="1081291" cy="841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Sensibilização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Diagnóstico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Elaboração do projeto</a:t>
          </a:r>
        </a:p>
      </dsp:txBody>
      <dsp:txXfrm>
        <a:off x="3615028" y="135042"/>
        <a:ext cx="1081291" cy="841098"/>
      </dsp:txXfrm>
    </dsp:sp>
    <dsp:sp modelId="{C7759860-69D6-4EE2-97B1-53E949FA1C29}">
      <dsp:nvSpPr>
        <dsp:cNvPr id="0" name=""/>
        <dsp:cNvSpPr/>
      </dsp:nvSpPr>
      <dsp:spPr>
        <a:xfrm rot="5400000">
          <a:off x="3594941" y="2183779"/>
          <a:ext cx="883153" cy="100543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4F81BD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0423BC-C18B-4669-8698-54ACE2255E5D}">
      <dsp:nvSpPr>
        <dsp:cNvPr id="0" name=""/>
        <dsp:cNvSpPr/>
      </dsp:nvSpPr>
      <dsp:spPr>
        <a:xfrm>
          <a:off x="3360959" y="1204785"/>
          <a:ext cx="1486711" cy="1040649"/>
        </a:xfrm>
        <a:prstGeom prst="roundRect">
          <a:avLst>
            <a:gd name="adj" fmla="val 1667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Implementação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Procedimentos</a:t>
          </a:r>
        </a:p>
      </dsp:txBody>
      <dsp:txXfrm>
        <a:off x="3411768" y="1255594"/>
        <a:ext cx="1385093" cy="939031"/>
      </dsp:txXfrm>
    </dsp:sp>
    <dsp:sp modelId="{30EF1CE4-35A8-412C-A681-098B874B1323}">
      <dsp:nvSpPr>
        <dsp:cNvPr id="0" name=""/>
        <dsp:cNvSpPr/>
      </dsp:nvSpPr>
      <dsp:spPr>
        <a:xfrm>
          <a:off x="4847670" y="1304035"/>
          <a:ext cx="1081291" cy="841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0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Método</a:t>
          </a:r>
          <a:endParaRPr lang="pt-BR" sz="10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Instrumentos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Ida a campo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Análises</a:t>
          </a:r>
        </a:p>
      </dsp:txBody>
      <dsp:txXfrm>
        <a:off x="4847670" y="1304035"/>
        <a:ext cx="1081291" cy="841098"/>
      </dsp:txXfrm>
    </dsp:sp>
    <dsp:sp modelId="{EAEFE1D7-32A9-43A4-AC5D-4571EAFE69C9}">
      <dsp:nvSpPr>
        <dsp:cNvPr id="0" name=""/>
        <dsp:cNvSpPr/>
      </dsp:nvSpPr>
      <dsp:spPr>
        <a:xfrm rot="5400000">
          <a:off x="4827582" y="3352772"/>
          <a:ext cx="883153" cy="100543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4F81BD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EDF6B73-7126-47BE-B3FA-34CFD63ADDF2}">
      <dsp:nvSpPr>
        <dsp:cNvPr id="0" name=""/>
        <dsp:cNvSpPr/>
      </dsp:nvSpPr>
      <dsp:spPr>
        <a:xfrm>
          <a:off x="4593600" y="2373778"/>
          <a:ext cx="1486711" cy="1040649"/>
        </a:xfrm>
        <a:prstGeom prst="roundRect">
          <a:avLst>
            <a:gd name="adj" fmla="val 1667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Divulgação de Resultados</a:t>
          </a:r>
        </a:p>
      </dsp:txBody>
      <dsp:txXfrm>
        <a:off x="4644409" y="2424587"/>
        <a:ext cx="1385093" cy="939031"/>
      </dsp:txXfrm>
    </dsp:sp>
    <dsp:sp modelId="{AB94E449-11C7-4AB9-8CFD-95E0ED47F230}">
      <dsp:nvSpPr>
        <dsp:cNvPr id="0" name=""/>
        <dsp:cNvSpPr/>
      </dsp:nvSpPr>
      <dsp:spPr>
        <a:xfrm>
          <a:off x="7342709" y="3654839"/>
          <a:ext cx="1081291" cy="841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Autoanálise crítica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t-BR" sz="10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Subsídio ao planejamento estratégico</a:t>
          </a:r>
        </a:p>
      </dsp:txBody>
      <dsp:txXfrm>
        <a:off x="7342709" y="3654839"/>
        <a:ext cx="1081291" cy="841098"/>
      </dsp:txXfrm>
    </dsp:sp>
    <dsp:sp modelId="{FCE45ACD-EEEC-4948-B31E-082EE6496673}">
      <dsp:nvSpPr>
        <dsp:cNvPr id="0" name=""/>
        <dsp:cNvSpPr/>
      </dsp:nvSpPr>
      <dsp:spPr>
        <a:xfrm rot="5400000">
          <a:off x="6060224" y="4521765"/>
          <a:ext cx="883153" cy="100543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rgbClr val="4F81BD">
            <a:tint val="50000"/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3011EB-57ED-4861-8CBC-B7C643BC9C1C}">
      <dsp:nvSpPr>
        <dsp:cNvPr id="0" name=""/>
        <dsp:cNvSpPr/>
      </dsp:nvSpPr>
      <dsp:spPr>
        <a:xfrm>
          <a:off x="5826241" y="3542771"/>
          <a:ext cx="1486711" cy="1040649"/>
        </a:xfrm>
        <a:prstGeom prst="roundRect">
          <a:avLst>
            <a:gd name="adj" fmla="val 1667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Uso de Resultados</a:t>
          </a:r>
        </a:p>
      </dsp:txBody>
      <dsp:txXfrm>
        <a:off x="5877050" y="3593580"/>
        <a:ext cx="1385093" cy="939031"/>
      </dsp:txXfrm>
    </dsp:sp>
    <dsp:sp modelId="{7B427725-5F5E-483C-AC31-60021EAAB4FD}">
      <dsp:nvSpPr>
        <dsp:cNvPr id="0" name=""/>
        <dsp:cNvSpPr/>
      </dsp:nvSpPr>
      <dsp:spPr>
        <a:xfrm>
          <a:off x="7312952" y="3642021"/>
          <a:ext cx="1081291" cy="8410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t-BR" sz="10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7312952" y="3642021"/>
        <a:ext cx="1081291" cy="841098"/>
      </dsp:txXfrm>
    </dsp:sp>
    <dsp:sp modelId="{A8E5894E-B3E8-4834-94A0-B1EC08688FDC}">
      <dsp:nvSpPr>
        <dsp:cNvPr id="0" name=""/>
        <dsp:cNvSpPr/>
      </dsp:nvSpPr>
      <dsp:spPr>
        <a:xfrm>
          <a:off x="7058883" y="4711764"/>
          <a:ext cx="1486711" cy="1040649"/>
        </a:xfrm>
        <a:prstGeom prst="roundRect">
          <a:avLst>
            <a:gd name="adj" fmla="val 16670"/>
          </a:avLst>
        </a:prstGeom>
        <a:solidFill>
          <a:srgbClr val="4F81B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500" kern="120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Metaavaliação</a:t>
          </a:r>
        </a:p>
      </dsp:txBody>
      <dsp:txXfrm>
        <a:off x="7109692" y="4762573"/>
        <a:ext cx="1385093" cy="9390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E30AA857-3765-442A-86CF-68BDD8F034A8}" type="datetimeFigureOut">
              <a:rPr lang="pt-BR" smtClean="0"/>
              <a:t>06/08/2019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E461DB0F-B68A-4A7D-B28F-F60405D452A4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3888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A857-3765-442A-86CF-68BDD8F034A8}" type="datetimeFigureOut">
              <a:rPr lang="pt-BR" smtClean="0"/>
              <a:t>06/08/2019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DB0F-B68A-4A7D-B28F-F60405D452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9398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A857-3765-442A-86CF-68BDD8F034A8}" type="datetimeFigureOut">
              <a:rPr lang="pt-BR" smtClean="0"/>
              <a:t>06/08/2019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DB0F-B68A-4A7D-B28F-F60405D452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873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EB406976-56A1-47FF-9D11-D40C579514E2}"/>
              </a:ext>
            </a:extLst>
          </p:cNvPr>
          <p:cNvSpPr txBox="1"/>
          <p:nvPr userDrawn="1"/>
        </p:nvSpPr>
        <p:spPr>
          <a:xfrm rot="16200000">
            <a:off x="-1580320" y="4975560"/>
            <a:ext cx="3480619" cy="2154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sz="800" dirty="0">
                <a:solidFill>
                  <a:srgbClr val="0070C0"/>
                </a:solidFill>
              </a:rPr>
              <a:t>ILEA/SBPC 70 ANOS  -  LA  06jun18</a:t>
            </a:r>
          </a:p>
        </p:txBody>
      </p:sp>
    </p:spTree>
    <p:extLst>
      <p:ext uri="{BB962C8B-B14F-4D97-AF65-F5344CB8AC3E}">
        <p14:creationId xmlns:p14="http://schemas.microsoft.com/office/powerpoint/2010/main" val="1690394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6495184-492D-4536-8FFE-A63F9BB95AF6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06/08/2019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A581E00-86E6-4AAF-8511-608B9469E11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6156483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5184-492D-4536-8FFE-A63F9BB95AF6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06/08/2019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81E00-86E6-4AAF-8511-608B9469E11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210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495184-492D-4536-8FFE-A63F9BB95AF6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06/08/2019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581E00-86E6-4AAF-8511-608B9469E11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101789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5184-492D-4536-8FFE-A63F9BB95AF6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06/08/2019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81E00-86E6-4AAF-8511-608B9469E11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7739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5184-492D-4536-8FFE-A63F9BB95AF6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06/08/2019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81E00-86E6-4AAF-8511-608B9469E11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8766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5184-492D-4536-8FFE-A63F9BB95AF6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06/08/2019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81E00-86E6-4AAF-8511-608B9469E11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2775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5184-492D-4536-8FFE-A63F9BB95AF6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06/08/2019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81E00-86E6-4AAF-8511-608B9469E11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024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A857-3765-442A-86CF-68BDD8F034A8}" type="datetimeFigureOut">
              <a:rPr lang="pt-BR" smtClean="0"/>
              <a:t>06/08/2019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DB0F-B68A-4A7D-B28F-F60405D452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55428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495184-492D-4536-8FFE-A63F9BB95AF6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06/08/2019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581E00-86E6-4AAF-8511-608B9469E11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91461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495184-492D-4536-8FFE-A63F9BB95AF6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06/08/2019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581E00-86E6-4AAF-8511-608B9469E11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35552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5184-492D-4536-8FFE-A63F9BB95AF6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06/08/2019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81E00-86E6-4AAF-8511-608B9469E11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192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95184-492D-4536-8FFE-A63F9BB95AF6}" type="datetimeFigureOut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06/08/2019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81E00-86E6-4AAF-8511-608B9469E111}" type="slidenum">
              <a:rPr lang="pt-BR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171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A857-3765-442A-86CF-68BDD8F034A8}" type="datetimeFigureOut">
              <a:rPr lang="pt-BR" smtClean="0"/>
              <a:t>06/08/2019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DB0F-B68A-4A7D-B28F-F60405D452A4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86242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A857-3765-442A-86CF-68BDD8F034A8}" type="datetimeFigureOut">
              <a:rPr lang="pt-BR" smtClean="0"/>
              <a:t>06/08/2019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DB0F-B68A-4A7D-B28F-F60405D452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3429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A857-3765-442A-86CF-68BDD8F034A8}" type="datetimeFigureOut">
              <a:rPr lang="pt-BR" smtClean="0"/>
              <a:t>06/08/2019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DB0F-B68A-4A7D-B28F-F60405D452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7706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A857-3765-442A-86CF-68BDD8F034A8}" type="datetimeFigureOut">
              <a:rPr lang="pt-BR" smtClean="0"/>
              <a:t>06/08/2019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DB0F-B68A-4A7D-B28F-F60405D452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87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A857-3765-442A-86CF-68BDD8F034A8}" type="datetimeFigureOut">
              <a:rPr lang="pt-BR" smtClean="0"/>
              <a:t>06/08/2019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DB0F-B68A-4A7D-B28F-F60405D452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0286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A857-3765-442A-86CF-68BDD8F034A8}" type="datetimeFigureOut">
              <a:rPr lang="pt-BR" smtClean="0"/>
              <a:t>06/08/2019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DB0F-B68A-4A7D-B28F-F60405D452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976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AA857-3765-442A-86CF-68BDD8F034A8}" type="datetimeFigureOut">
              <a:rPr lang="pt-BR" smtClean="0"/>
              <a:t>06/08/2019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DB0F-B68A-4A7D-B28F-F60405D452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5321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E30AA857-3765-442A-86CF-68BDD8F034A8}" type="datetimeFigureOut">
              <a:rPr lang="pt-BR" smtClean="0"/>
              <a:t>06/08/2019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E461DB0F-B68A-4A7D-B28F-F60405D452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5341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64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30AA857-3765-442A-86CF-68BDD8F034A8}" type="datetimeFigureOut">
              <a:rPr lang="pt-BR" smtClean="0"/>
              <a:t>06/08/2019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461DB0F-B68A-4A7D-B28F-F60405D452A4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99977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04314" y="2740923"/>
            <a:ext cx="8361229" cy="2098226"/>
          </a:xfrm>
        </p:spPr>
        <p:txBody>
          <a:bodyPr/>
          <a:lstStyle/>
          <a:p>
            <a:r>
              <a:rPr lang="pt-BR" sz="6000" dirty="0"/>
              <a:t>AUTOAVALIAÇÃO: SUA RELEVÂNCIA NO CONTEXTO DA AVALIAÇÃO A CAPES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39837" y="5217521"/>
            <a:ext cx="6831673" cy="1086237"/>
          </a:xfrm>
        </p:spPr>
        <p:txBody>
          <a:bodyPr/>
          <a:lstStyle/>
          <a:p>
            <a:r>
              <a:rPr lang="pt-BR" b="1" dirty="0"/>
              <a:t>Bob </a:t>
            </a:r>
            <a:r>
              <a:rPr lang="pt-BR" b="1" dirty="0" err="1"/>
              <a:t>Verhine</a:t>
            </a:r>
            <a:r>
              <a:rPr lang="pt-BR" b="1" dirty="0"/>
              <a:t> - UFBA</a:t>
            </a:r>
          </a:p>
          <a:p>
            <a:r>
              <a:rPr lang="pt-BR" b="1" dirty="0"/>
              <a:t>Coordenador da CAPES - Área de Educação</a:t>
            </a:r>
            <a:r>
              <a:rPr lang="pt-BR" dirty="0"/>
              <a:t>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1205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Perguntas para nortear a CAPES na avaliação das </a:t>
            </a:r>
            <a:r>
              <a:rPr lang="pt-BR" dirty="0" err="1"/>
              <a:t>autoavaliações</a:t>
            </a:r>
            <a:r>
              <a:rPr lang="pt-BR" dirty="0"/>
              <a:t> dos PG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2171699"/>
            <a:ext cx="9601200" cy="4197569"/>
          </a:xfrm>
        </p:spPr>
        <p:txBody>
          <a:bodyPr>
            <a:normAutofit fontScale="92500" lnSpcReduction="10000"/>
          </a:bodyPr>
          <a:lstStyle/>
          <a:p>
            <a:r>
              <a:rPr lang="pt-BR" sz="2800" dirty="0"/>
              <a:t>Quais os princípios adotados pelo Programa para sua </a:t>
            </a:r>
            <a:r>
              <a:rPr lang="pt-BR" sz="2800" dirty="0" err="1"/>
              <a:t>autoavaliação</a:t>
            </a:r>
            <a:r>
              <a:rPr lang="pt-BR" sz="2800" dirty="0"/>
              <a:t>?</a:t>
            </a:r>
          </a:p>
          <a:p>
            <a:r>
              <a:rPr lang="pt-BR" sz="2800" dirty="0"/>
              <a:t>Quais as metas do Programa a médio e longo prazos? A </a:t>
            </a:r>
            <a:r>
              <a:rPr lang="pt-BR" sz="2800" dirty="0" err="1"/>
              <a:t>autoavaliação</a:t>
            </a:r>
            <a:r>
              <a:rPr lang="pt-BR" sz="2800" dirty="0"/>
              <a:t> as considera?</a:t>
            </a:r>
          </a:p>
          <a:p>
            <a:r>
              <a:rPr lang="pt-BR" sz="2800" dirty="0"/>
              <a:t>Como o processo da </a:t>
            </a:r>
            <a:r>
              <a:rPr lang="pt-BR" sz="2800" dirty="0" err="1"/>
              <a:t>autoavaliação</a:t>
            </a:r>
            <a:r>
              <a:rPr lang="pt-BR" sz="2800" dirty="0"/>
              <a:t> se pauta e contribui para o planejamento estratégico do PPG a curto, médio e longo prazos?</a:t>
            </a:r>
          </a:p>
          <a:p>
            <a:r>
              <a:rPr lang="pt-BR" sz="2800" dirty="0"/>
              <a:t>Há articulação da autoavaliação do Programa com a </a:t>
            </a:r>
            <a:r>
              <a:rPr lang="pt-BR" sz="2800" dirty="0" err="1"/>
              <a:t>Pró-Reitoria</a:t>
            </a:r>
            <a:r>
              <a:rPr lang="pt-BR" sz="2800" dirty="0"/>
              <a:t> de PG (ou equivalente) da Instituição. </a:t>
            </a:r>
          </a:p>
          <a:p>
            <a:r>
              <a:rPr lang="pt-BR" sz="2800" dirty="0"/>
              <a:t>Há articulação da autoavaliação do Programa com a CPA e o processo de autoavaliação institucional?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17564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559676"/>
            <a:ext cx="9601200" cy="1485900"/>
          </a:xfrm>
        </p:spPr>
        <p:txBody>
          <a:bodyPr/>
          <a:lstStyle/>
          <a:p>
            <a:r>
              <a:rPr lang="pt-BR" dirty="0"/>
              <a:t>Perguntas para nortear a CAPES na avaliação das </a:t>
            </a:r>
            <a:r>
              <a:rPr lang="pt-BR" dirty="0" err="1"/>
              <a:t>autoavaliações</a:t>
            </a:r>
            <a:r>
              <a:rPr lang="pt-BR" dirty="0"/>
              <a:t> dos PG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2171699"/>
            <a:ext cx="9601200" cy="4197569"/>
          </a:xfrm>
        </p:spPr>
        <p:txBody>
          <a:bodyPr>
            <a:normAutofit fontScale="92500" lnSpcReduction="10000"/>
          </a:bodyPr>
          <a:lstStyle/>
          <a:p>
            <a:r>
              <a:rPr lang="pt-BR" sz="2800" dirty="0"/>
              <a:t>Como, do ponto de vista metodológico, a </a:t>
            </a:r>
            <a:r>
              <a:rPr lang="pt-BR" sz="2800" dirty="0" err="1"/>
              <a:t>autoavaliação</a:t>
            </a:r>
            <a:r>
              <a:rPr lang="pt-BR" sz="2800" dirty="0"/>
              <a:t> é desenvolvida?</a:t>
            </a:r>
          </a:p>
          <a:p>
            <a:r>
              <a:rPr lang="pt-BR" sz="2800" dirty="0"/>
              <a:t>Como são os mecanismos de envolvimento de técnicos, docentes e discentes?</a:t>
            </a:r>
          </a:p>
          <a:p>
            <a:r>
              <a:rPr lang="pt-BR" sz="2800" dirty="0"/>
              <a:t>Como o Programa avalia a aprendizagem do aluno?</a:t>
            </a:r>
          </a:p>
          <a:p>
            <a:r>
              <a:rPr lang="pt-BR" sz="2800" dirty="0"/>
              <a:t>Como o Programa avalia a formação continuada do professor?</a:t>
            </a:r>
          </a:p>
          <a:p>
            <a:r>
              <a:rPr lang="pt-BR" sz="2800" dirty="0"/>
              <a:t>Como o Programa avalia o desempenho do docente em sala e como orientador?</a:t>
            </a:r>
          </a:p>
          <a:p>
            <a:r>
              <a:rPr lang="pt-BR" sz="2800" dirty="0"/>
              <a:t>Como os resultados da </a:t>
            </a:r>
            <a:r>
              <a:rPr lang="pt-BR" sz="2800" dirty="0" err="1"/>
              <a:t>autoavaliação</a:t>
            </a:r>
            <a:r>
              <a:rPr lang="pt-BR" sz="2800" dirty="0"/>
              <a:t> contribuíram para melhorar seu Programa?</a:t>
            </a:r>
          </a:p>
        </p:txBody>
      </p:sp>
    </p:spTree>
    <p:extLst>
      <p:ext uri="{BB962C8B-B14F-4D97-AF65-F5344CB8AC3E}">
        <p14:creationId xmlns:p14="http://schemas.microsoft.com/office/powerpoint/2010/main" val="2363254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ipse 1"/>
          <p:cNvSpPr/>
          <p:nvPr/>
        </p:nvSpPr>
        <p:spPr>
          <a:xfrm>
            <a:off x="3016469" y="2393732"/>
            <a:ext cx="2490951" cy="21756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Sucesso do aluno</a:t>
            </a:r>
          </a:p>
        </p:txBody>
      </p:sp>
      <p:sp>
        <p:nvSpPr>
          <p:cNvPr id="3" name="Elipse 2"/>
          <p:cNvSpPr/>
          <p:nvPr/>
        </p:nvSpPr>
        <p:spPr>
          <a:xfrm>
            <a:off x="5213131" y="1681656"/>
            <a:ext cx="2490951" cy="21756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Sucesso de técnicos</a:t>
            </a:r>
          </a:p>
        </p:txBody>
      </p:sp>
      <p:sp>
        <p:nvSpPr>
          <p:cNvPr id="4" name="Elipse 3"/>
          <p:cNvSpPr/>
          <p:nvPr/>
        </p:nvSpPr>
        <p:spPr>
          <a:xfrm>
            <a:off x="4356538" y="3694387"/>
            <a:ext cx="2490951" cy="21756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Sucesso de professores</a:t>
            </a:r>
          </a:p>
        </p:txBody>
      </p:sp>
      <p:sp>
        <p:nvSpPr>
          <p:cNvPr id="5" name="Elipse 4"/>
          <p:cNvSpPr/>
          <p:nvPr/>
        </p:nvSpPr>
        <p:spPr>
          <a:xfrm>
            <a:off x="6658303" y="3268718"/>
            <a:ext cx="2490951" cy="21756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Sucesso do Programa</a:t>
            </a:r>
          </a:p>
        </p:txBody>
      </p:sp>
      <p:sp>
        <p:nvSpPr>
          <p:cNvPr id="6" name="Retângulo 5"/>
          <p:cNvSpPr/>
          <p:nvPr/>
        </p:nvSpPr>
        <p:spPr>
          <a:xfrm>
            <a:off x="1229710" y="488732"/>
            <a:ext cx="7472856" cy="76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dirty="0"/>
              <a:t>Sugestões de Dimensões para </a:t>
            </a:r>
            <a:r>
              <a:rPr lang="pt-BR" sz="2400" b="1" dirty="0" err="1"/>
              <a:t>Autoavaliação</a:t>
            </a:r>
            <a:r>
              <a:rPr lang="pt-BR" sz="2400" b="1" dirty="0"/>
              <a:t> de PPG</a:t>
            </a:r>
          </a:p>
        </p:txBody>
      </p:sp>
    </p:spTree>
    <p:extLst>
      <p:ext uri="{BB962C8B-B14F-4D97-AF65-F5344CB8AC3E}">
        <p14:creationId xmlns:p14="http://schemas.microsoft.com/office/powerpoint/2010/main" val="2735176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Sugestões de perguntas para a </a:t>
            </a:r>
            <a:r>
              <a:rPr lang="pt-BR" sz="3600" dirty="0" err="1"/>
              <a:t>autoavaliação</a:t>
            </a:r>
            <a:r>
              <a:rPr lang="pt-BR" sz="3600" dirty="0"/>
              <a:t> dos PG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b="1" dirty="0"/>
              <a:t>Sucesso do aluno</a:t>
            </a:r>
          </a:p>
          <a:p>
            <a:pPr lvl="1"/>
            <a:r>
              <a:rPr lang="pt-BR" sz="2800" dirty="0"/>
              <a:t>Quais os parâmetros de avaliação da qualidade para as teses e dissertações do Programa?</a:t>
            </a:r>
          </a:p>
          <a:p>
            <a:pPr lvl="1"/>
            <a:r>
              <a:rPr lang="pt-BR" sz="2800" dirty="0"/>
              <a:t>Como o Programa determina a aprendizagem do aluno?</a:t>
            </a:r>
          </a:p>
          <a:p>
            <a:pPr lvl="1"/>
            <a:r>
              <a:rPr lang="pt-BR" sz="2800" dirty="0"/>
              <a:t>Quais as razões da evasão discente?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01802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Sugestões de perguntas para a </a:t>
            </a:r>
            <a:r>
              <a:rPr lang="pt-BR" sz="3600" dirty="0" err="1"/>
              <a:t>autoavaliação</a:t>
            </a:r>
            <a:r>
              <a:rPr lang="pt-BR" sz="3600" dirty="0"/>
              <a:t> dos PG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800" b="1" dirty="0"/>
              <a:t>Sucesso do professor e dos técnicos</a:t>
            </a:r>
          </a:p>
          <a:p>
            <a:pPr lvl="1"/>
            <a:r>
              <a:rPr lang="pt-BR" sz="2800" dirty="0"/>
              <a:t>Há avaliação da qualidade da orientação?</a:t>
            </a:r>
          </a:p>
          <a:p>
            <a:pPr lvl="1"/>
            <a:r>
              <a:rPr lang="pt-BR" sz="2800" dirty="0"/>
              <a:t>Qual a política de capacitação docente e técnica do Programa? Ela é articulada com a Instituição?</a:t>
            </a:r>
          </a:p>
          <a:p>
            <a:pPr lvl="1"/>
            <a:r>
              <a:rPr lang="pt-BR" sz="2800" dirty="0"/>
              <a:t>Qual a definição da qualidade do ensino, considerando o professor em sala de aula?</a:t>
            </a:r>
          </a:p>
          <a:p>
            <a:pPr lvl="1"/>
            <a:r>
              <a:rPr lang="pt-BR" sz="2800" dirty="0"/>
              <a:t>Qual a definição da qualidade do apoio técnico?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45311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409904"/>
            <a:ext cx="9601200" cy="1095703"/>
          </a:xfrm>
        </p:spPr>
        <p:txBody>
          <a:bodyPr>
            <a:normAutofit/>
          </a:bodyPr>
          <a:lstStyle/>
          <a:p>
            <a:r>
              <a:rPr lang="pt-BR" sz="3600" dirty="0"/>
              <a:t>Sugestões de perguntas para a </a:t>
            </a:r>
            <a:r>
              <a:rPr lang="pt-BR" sz="3600" dirty="0" err="1"/>
              <a:t>autoavaliação</a:t>
            </a:r>
            <a:r>
              <a:rPr lang="pt-BR" sz="3600" dirty="0"/>
              <a:t> dos PG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781503"/>
            <a:ext cx="9601200" cy="4871545"/>
          </a:xfrm>
        </p:spPr>
        <p:txBody>
          <a:bodyPr>
            <a:normAutofit fontScale="85000" lnSpcReduction="20000"/>
          </a:bodyPr>
          <a:lstStyle/>
          <a:p>
            <a:r>
              <a:rPr lang="pt-BR" sz="2800" b="1" dirty="0"/>
              <a:t>Sucesso do Programa de maneira  global</a:t>
            </a:r>
          </a:p>
          <a:p>
            <a:pPr lvl="1"/>
            <a:r>
              <a:rPr lang="pt-BR" sz="2800" dirty="0"/>
              <a:t>Quais as ações de acompanhamento de egressos?</a:t>
            </a:r>
          </a:p>
          <a:p>
            <a:pPr lvl="1"/>
            <a:r>
              <a:rPr lang="pt-BR" sz="2800" dirty="0"/>
              <a:t>Há organicidade no Programa? O Programa está pulverizado em termos de pesquisa?</a:t>
            </a:r>
          </a:p>
          <a:p>
            <a:pPr lvl="1"/>
            <a:r>
              <a:rPr lang="pt-BR" sz="2800" dirty="0"/>
              <a:t>Como é avaliado o compromisso do Programa em relação à inclusão e à diversidade? </a:t>
            </a:r>
          </a:p>
          <a:p>
            <a:pPr lvl="1"/>
            <a:r>
              <a:rPr lang="pt-BR" sz="2800" dirty="0"/>
              <a:t>O Programa monitora o fluxo de formação?</a:t>
            </a:r>
          </a:p>
          <a:p>
            <a:pPr lvl="1"/>
            <a:r>
              <a:rPr lang="pt-BR" sz="2800" dirty="0"/>
              <a:t>O Programa monitora as taxas de conclusão e aprovação?</a:t>
            </a:r>
          </a:p>
          <a:p>
            <a:pPr lvl="1"/>
            <a:r>
              <a:rPr lang="pt-BR" sz="2800" dirty="0"/>
              <a:t>Há oferta de atividade extracurricular – e política de incentivo à participação acadêmico-cientifico dos alunos e professores?</a:t>
            </a:r>
          </a:p>
          <a:p>
            <a:pPr lvl="1"/>
            <a:r>
              <a:rPr lang="pt-BR" sz="2800" dirty="0"/>
              <a:t>Quais as políticas de inovação e seus resultados (amplo sentido)?</a:t>
            </a:r>
          </a:p>
          <a:p>
            <a:pPr lvl="1"/>
            <a:r>
              <a:rPr lang="pt-BR" sz="2800" dirty="0"/>
              <a:t>Quais as políticas de internacionalização e seus resultados?</a:t>
            </a:r>
          </a:p>
          <a:p>
            <a:pPr lvl="1"/>
            <a:r>
              <a:rPr lang="pt-BR" sz="2800" dirty="0"/>
              <a:t>Quais as políticas de inclusão social e seus resultados?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631878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301345"/>
              </p:ext>
            </p:extLst>
          </p:nvPr>
        </p:nvGraphicFramePr>
        <p:xfrm>
          <a:off x="1219198" y="353568"/>
          <a:ext cx="10533890" cy="45631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81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2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08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8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91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648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163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896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Número da etapa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O quê?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Descrição da etapa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Quem?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Sujeitos envolvidos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Como?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Ferramentas e técnicas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Onde?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Local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Quando?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Períodos e datas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Produção / Resultados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1)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3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2)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3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3)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3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....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</a:rPr>
                        <a:t> 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0" y="987552"/>
            <a:ext cx="2560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Um </a:t>
            </a:r>
          </a:p>
          <a:p>
            <a:endParaRPr lang="pt-BR" sz="2800" dirty="0"/>
          </a:p>
          <a:p>
            <a:r>
              <a:rPr lang="pt-BR" sz="2800" dirty="0"/>
              <a:t>exemplo</a:t>
            </a:r>
          </a:p>
        </p:txBody>
      </p:sp>
      <p:sp>
        <p:nvSpPr>
          <p:cNvPr id="9" name="Retângulo 8"/>
          <p:cNvSpPr/>
          <p:nvPr/>
        </p:nvSpPr>
        <p:spPr>
          <a:xfrm>
            <a:off x="1353312" y="5568619"/>
            <a:ext cx="8400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Tabela 1 – Roteiro das etapas do processo de auto avaliação implementado</a:t>
            </a:r>
          </a:p>
        </p:txBody>
      </p:sp>
    </p:spTree>
    <p:extLst>
      <p:ext uri="{BB962C8B-B14F-4D97-AF65-F5344CB8AC3E}">
        <p14:creationId xmlns:p14="http://schemas.microsoft.com/office/powerpoint/2010/main" val="42021763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0" y="987552"/>
            <a:ext cx="2560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Um </a:t>
            </a:r>
          </a:p>
          <a:p>
            <a:endParaRPr lang="pt-BR" sz="2800" dirty="0"/>
          </a:p>
          <a:p>
            <a:r>
              <a:rPr lang="pt-BR" sz="2800" dirty="0"/>
              <a:t>exemplo</a:t>
            </a:r>
          </a:p>
        </p:txBody>
      </p:sp>
      <p:sp>
        <p:nvSpPr>
          <p:cNvPr id="9" name="Retângulo 8"/>
          <p:cNvSpPr/>
          <p:nvPr/>
        </p:nvSpPr>
        <p:spPr>
          <a:xfrm>
            <a:off x="3340608" y="6385483"/>
            <a:ext cx="8400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Tabela 2 – Diagnóstico de auto avaliação </a:t>
            </a: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588954"/>
              </p:ext>
            </p:extLst>
          </p:nvPr>
        </p:nvGraphicFramePr>
        <p:xfrm>
          <a:off x="780288" y="546454"/>
          <a:ext cx="10728960" cy="5767289"/>
        </p:xfrm>
        <a:graphic>
          <a:graphicData uri="http://schemas.openxmlformats.org/drawingml/2006/table">
            <a:tbl>
              <a:tblPr firstRow="1" firstCol="1" bandRow="1"/>
              <a:tblGrid>
                <a:gridCol w="59009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313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80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Objeto de análise. /</a:t>
                      </a:r>
                      <a:endParaRPr lang="pt-BR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Ações metas</a:t>
                      </a:r>
                      <a:endParaRPr lang="pt-BR" sz="14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Fragilidades</a:t>
                      </a:r>
                      <a:r>
                        <a:rPr lang="pt-BR" sz="1400" b="1">
                          <a:effectLst/>
                          <a:highlight>
                            <a:srgbClr val="D3D3D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Pontos fortes</a:t>
                      </a:r>
                      <a:r>
                        <a:rPr lang="pt-BR" sz="1400" b="1">
                          <a:effectLst/>
                          <a:highlight>
                            <a:srgbClr val="D3D3D3"/>
                          </a:highlight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Melhoria Ações imediatas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Metas futuras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 Formação do pesquisador</a:t>
                      </a:r>
                      <a:endParaRPr lang="pt-BR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Produção e publicação científica Quantidade ou impacto? Avanço do conhecimento? Influi polít. públicas?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2) Formação do docente</a:t>
                      </a:r>
                      <a:endParaRPr lang="pt-BR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Articulação com a educação básica docentes e discentes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0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3) Formação do técnico profissional e/ou Formação </a:t>
                      </a:r>
                      <a:r>
                        <a:rPr lang="pt-BR" sz="1600" b="1" dirty="0" err="1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EAd</a:t>
                      </a:r>
                      <a:endParaRPr lang="pt-BR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Articulação com escolas empresas e agências, organização</a:t>
                      </a: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0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4) Egressos e sua atuação?</a:t>
                      </a:r>
                      <a:endParaRPr lang="pt-BR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Pesquisa, ensino, empresas, organizações e...</a:t>
                      </a: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0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5) Impacto acadêmico e social</a:t>
                      </a:r>
                      <a:endParaRPr lang="pt-BR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Teses e dissertações- o que? Relevância social e econômica? avanço do conhecimento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Relação com Egressos e sua atuação</a:t>
                      </a: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Internacionalização</a:t>
                      </a: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0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Redes e grupos de pesquisa e colaboração</a:t>
                      </a: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0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inserção social – internacional,  nacional, regional, local</a:t>
                      </a: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40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Inovação e empreendedorismo?</a:t>
                      </a: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51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Arial Narrow" panose="020B0606020202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Ações afirmativas</a:t>
                      </a: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7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904" marR="5190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5587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0" y="987552"/>
            <a:ext cx="2560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Um </a:t>
            </a:r>
          </a:p>
          <a:p>
            <a:endParaRPr lang="pt-BR" sz="2800" dirty="0"/>
          </a:p>
          <a:p>
            <a:r>
              <a:rPr lang="pt-BR" sz="2800" dirty="0"/>
              <a:t>exemplo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038636"/>
              </p:ext>
            </p:extLst>
          </p:nvPr>
        </p:nvGraphicFramePr>
        <p:xfrm>
          <a:off x="1816608" y="1609342"/>
          <a:ext cx="8619744" cy="4175500"/>
        </p:xfrm>
        <a:graphic>
          <a:graphicData uri="http://schemas.openxmlformats.org/drawingml/2006/table">
            <a:tbl>
              <a:tblPr firstRow="1" firstCol="1" bandRow="1"/>
              <a:tblGrid>
                <a:gridCol w="1436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6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66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66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66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36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598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 da ação ou meta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quê?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Descrição da ação ou meta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Quem?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Sujeitos responsáveis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Como?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Ferramentas e técnicas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Quando?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Prazo de conclusão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Indicador de conclusão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9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1)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9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2)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9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3)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99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4)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99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5)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9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1682496" y="5784842"/>
            <a:ext cx="94366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dirty="0"/>
          </a:p>
          <a:p>
            <a:r>
              <a:rPr lang="pt-BR" dirty="0"/>
              <a:t>Tabela 3 – Ações e/ou metas futuras especificadas a partir do processo de auto avaliação implementado</a:t>
            </a:r>
          </a:p>
        </p:txBody>
      </p:sp>
    </p:spTree>
    <p:extLst>
      <p:ext uri="{BB962C8B-B14F-4D97-AF65-F5344CB8AC3E}">
        <p14:creationId xmlns:p14="http://schemas.microsoft.com/office/powerpoint/2010/main" val="7425045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110343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pt-BR" sz="7200" b="1" dirty="0"/>
              <a:t>MUITO OBRIGADO!!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3135086"/>
            <a:ext cx="9601200" cy="3581400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                                       </a:t>
            </a:r>
            <a:r>
              <a:rPr lang="pt-BR" sz="4400" dirty="0"/>
              <a:t>rverhine@gmail.com</a:t>
            </a:r>
          </a:p>
          <a:p>
            <a:pPr marL="0" indent="0" algn="ctr">
              <a:buNone/>
            </a:pPr>
            <a:r>
              <a:rPr lang="pt-BR" sz="4400" dirty="0"/>
              <a:t>    38.educ@capes.gov.br</a:t>
            </a:r>
          </a:p>
        </p:txBody>
      </p:sp>
    </p:spTree>
    <p:extLst>
      <p:ext uri="{BB962C8B-B14F-4D97-AF65-F5344CB8AC3E}">
        <p14:creationId xmlns:p14="http://schemas.microsoft.com/office/powerpoint/2010/main" val="845436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dirty="0"/>
              <a:t>Características principais do Modelo CAPES</a:t>
            </a:r>
            <a:r>
              <a:rPr lang="pt-BR" dirty="0"/>
              <a:t>: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020207"/>
          </a:xfrm>
        </p:spPr>
        <p:txBody>
          <a:bodyPr>
            <a:normAutofit lnSpcReduction="10000"/>
          </a:bodyPr>
          <a:lstStyle/>
          <a:p>
            <a:pPr marL="457200" indent="-457200" algn="just">
              <a:spcBef>
                <a:spcPts val="1800"/>
              </a:spcBef>
              <a:buFont typeface="Arial" panose="020B0604020202020204" pitchFamily="34" charset="0"/>
              <a:buAutoNum type="arabicPeriod"/>
            </a:pPr>
            <a:r>
              <a:rPr lang="pt-BR" sz="2800" dirty="0">
                <a:solidFill>
                  <a:prstClr val="black"/>
                </a:solidFill>
              </a:rPr>
              <a:t>Avaliação em larga escala</a:t>
            </a: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pt-BR" sz="2800" dirty="0">
                <a:solidFill>
                  <a:prstClr val="black"/>
                </a:solidFill>
              </a:rPr>
              <a:t>Avaliação de um sistema único</a:t>
            </a: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pt-BR" sz="2800" dirty="0">
                <a:solidFill>
                  <a:prstClr val="black"/>
                </a:solidFill>
              </a:rPr>
              <a:t>Avaliação centralizada no âmbito do governo federal</a:t>
            </a: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pt-BR" sz="2800" dirty="0">
                <a:solidFill>
                  <a:prstClr val="black"/>
                </a:solidFill>
              </a:rPr>
              <a:t>Avaliação baseada em critérios </a:t>
            </a:r>
            <a:r>
              <a:rPr lang="pt-BR" sz="2800" dirty="0" err="1">
                <a:solidFill>
                  <a:prstClr val="black"/>
                </a:solidFill>
              </a:rPr>
              <a:t>preestablecidos</a:t>
            </a:r>
            <a:endParaRPr lang="pt-BR" sz="2800" dirty="0">
              <a:solidFill>
                <a:prstClr val="black"/>
              </a:solidFill>
            </a:endParaRP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pt-BR" sz="2800" dirty="0">
                <a:solidFill>
                  <a:prstClr val="black"/>
                </a:solidFill>
              </a:rPr>
              <a:t>Avaliação  para </a:t>
            </a:r>
            <a:r>
              <a:rPr lang="pt-BR" sz="2800" dirty="0" err="1">
                <a:solidFill>
                  <a:prstClr val="black"/>
                </a:solidFill>
              </a:rPr>
              <a:t>ranqueamento</a:t>
            </a:r>
            <a:r>
              <a:rPr lang="pt-BR" sz="2800" dirty="0">
                <a:solidFill>
                  <a:prstClr val="black"/>
                </a:solidFill>
              </a:rPr>
              <a:t> (escala de 1 a 7)</a:t>
            </a:r>
          </a:p>
          <a:p>
            <a:pPr marL="457200" indent="-457200" algn="just">
              <a:buFont typeface="Arial" panose="020B0604020202020204" pitchFamily="34" charset="0"/>
              <a:buAutoNum type="arabicPeriod"/>
            </a:pPr>
            <a:r>
              <a:rPr lang="pt-BR" sz="2800" dirty="0">
                <a:solidFill>
                  <a:prstClr val="black"/>
                </a:solidFill>
              </a:rPr>
              <a:t>Avaliação com forte implicações para os avaliados (high </a:t>
            </a:r>
            <a:r>
              <a:rPr lang="pt-BR" sz="2800" dirty="0" err="1">
                <a:solidFill>
                  <a:prstClr val="black"/>
                </a:solidFill>
              </a:rPr>
              <a:t>stakes</a:t>
            </a:r>
            <a:r>
              <a:rPr lang="pt-BR" sz="2800" dirty="0">
                <a:solidFill>
                  <a:prstClr val="black"/>
                </a:solidFill>
              </a:rPr>
              <a:t>)</a:t>
            </a:r>
          </a:p>
          <a:p>
            <a:pPr marL="0" indent="0" algn="just">
              <a:buNone/>
            </a:pPr>
            <a:r>
              <a:rPr lang="pt-BR" sz="2800" dirty="0">
                <a:solidFill>
                  <a:prstClr val="black"/>
                </a:solidFill>
              </a:rPr>
              <a:t>7.  </a:t>
            </a:r>
            <a:r>
              <a:rPr lang="pt-BR" sz="2800" b="1" dirty="0">
                <a:solidFill>
                  <a:srgbClr val="FF0000"/>
                </a:solidFill>
              </a:rPr>
              <a:t>Avaliação exclusivamente externa (até 2019)</a:t>
            </a:r>
            <a:r>
              <a:rPr lang="pt-BR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1514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3600" dirty="0"/>
              <a:t>Propostas do Documento do Conselho Superior da  CAPES 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2017986"/>
            <a:ext cx="9601200" cy="4508938"/>
          </a:xfrm>
        </p:spPr>
        <p:txBody>
          <a:bodyPr>
            <a:normAutofit/>
          </a:bodyPr>
          <a:lstStyle/>
          <a:p>
            <a:r>
              <a:rPr lang="pt-BR" sz="2400" dirty="0"/>
              <a:t>Redefinição do </a:t>
            </a:r>
            <a:r>
              <a:rPr lang="pt-BR" sz="2400" dirty="0" err="1"/>
              <a:t>Qualis</a:t>
            </a:r>
            <a:r>
              <a:rPr lang="pt-BR" sz="2400" dirty="0"/>
              <a:t> (Periódicos e Livros)  </a:t>
            </a:r>
          </a:p>
          <a:p>
            <a:r>
              <a:rPr lang="pt-BR" sz="2400" dirty="0"/>
              <a:t>Limitação do número de produções qualificadas indicadas</a:t>
            </a:r>
          </a:p>
          <a:p>
            <a:r>
              <a:rPr lang="pt-BR" sz="2400" dirty="0"/>
              <a:t>Internacionalização  </a:t>
            </a:r>
          </a:p>
          <a:p>
            <a:r>
              <a:rPr lang="pt-BR" sz="2400" dirty="0"/>
              <a:t>Acompanhamento de egressos </a:t>
            </a:r>
          </a:p>
          <a:p>
            <a:r>
              <a:rPr lang="pt-BR" sz="2400" dirty="0"/>
              <a:t>Redução de assimetrias (entre/dentre regiões)</a:t>
            </a:r>
          </a:p>
          <a:p>
            <a:r>
              <a:rPr lang="pt-BR" sz="2400" dirty="0"/>
              <a:t>Equilíbrio entre as dimensões quantitativas e qualitativas</a:t>
            </a:r>
          </a:p>
          <a:p>
            <a:r>
              <a:rPr lang="pt-BR" sz="2400" dirty="0"/>
              <a:t>Inovação</a:t>
            </a:r>
          </a:p>
          <a:p>
            <a:r>
              <a:rPr lang="pt-BR" sz="2400" dirty="0"/>
              <a:t>Relevância social, nacional e regional</a:t>
            </a:r>
          </a:p>
          <a:p>
            <a:r>
              <a:rPr lang="pt-BR" sz="2400" b="1" dirty="0">
                <a:solidFill>
                  <a:srgbClr val="FF0000"/>
                </a:solidFill>
              </a:rPr>
              <a:t>Autoavaliação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3584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Por que a </a:t>
            </a:r>
            <a:r>
              <a:rPr lang="pt-BR" sz="3600" dirty="0" err="1"/>
              <a:t>Autoavaliação</a:t>
            </a:r>
            <a:r>
              <a:rPr lang="pt-BR" sz="3600" dirty="0"/>
              <a:t>: 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2017986"/>
            <a:ext cx="9601200" cy="4508938"/>
          </a:xfrm>
        </p:spPr>
        <p:txBody>
          <a:bodyPr>
            <a:normAutofit/>
          </a:bodyPr>
          <a:lstStyle/>
          <a:p>
            <a:r>
              <a:rPr lang="pt-BR" sz="2800" dirty="0"/>
              <a:t>Precariedade crescente da Avaliação Externa</a:t>
            </a:r>
          </a:p>
          <a:p>
            <a:r>
              <a:rPr lang="pt-BR" sz="2800" dirty="0"/>
              <a:t>Importância da Avaliação de processos e não apenas de resultados.</a:t>
            </a:r>
          </a:p>
          <a:p>
            <a:r>
              <a:rPr lang="pt-BR" sz="2800" dirty="0"/>
              <a:t>Valorização da formação em relação à produção bibliográfica. </a:t>
            </a:r>
          </a:p>
          <a:p>
            <a:r>
              <a:rPr lang="pt-BR" sz="2800" dirty="0"/>
              <a:t>Necessidade de melhor articular a avaliação com a tomada de decisões de melhoria ao nível do Programa.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0801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C4CA031F-FCF0-B447-8FEE-AC658D6D6A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030033"/>
              </p:ext>
            </p:extLst>
          </p:nvPr>
        </p:nvGraphicFramePr>
        <p:xfrm>
          <a:off x="252248" y="214352"/>
          <a:ext cx="10788869" cy="65924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73533">
                  <a:extLst>
                    <a:ext uri="{9D8B030D-6E8A-4147-A177-3AD203B41FA5}">
                      <a16:colId xmlns:a16="http://schemas.microsoft.com/office/drawing/2014/main" val="2515984320"/>
                    </a:ext>
                  </a:extLst>
                </a:gridCol>
                <a:gridCol w="1161429">
                  <a:extLst>
                    <a:ext uri="{9D8B030D-6E8A-4147-A177-3AD203B41FA5}">
                      <a16:colId xmlns:a16="http://schemas.microsoft.com/office/drawing/2014/main" val="1257390266"/>
                    </a:ext>
                  </a:extLst>
                </a:gridCol>
                <a:gridCol w="4653907">
                  <a:extLst>
                    <a:ext uri="{9D8B030D-6E8A-4147-A177-3AD203B41FA5}">
                      <a16:colId xmlns:a16="http://schemas.microsoft.com/office/drawing/2014/main" val="519371330"/>
                    </a:ext>
                  </a:extLst>
                </a:gridCol>
              </a:tblGrid>
              <a:tr h="6516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800" b="1" kern="1000" dirty="0">
                          <a:effectLst/>
                        </a:rPr>
                        <a:t>Quesitos / Itens</a:t>
                      </a:r>
                      <a:endParaRPr lang="pt-PT" sz="1800" b="1" kern="1000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55" marR="43155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800" b="1" kern="1000">
                          <a:effectLst/>
                        </a:rPr>
                        <a:t>Peso</a:t>
                      </a:r>
                      <a:endParaRPr lang="pt-PT" sz="1800" b="1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62" marR="17262" marT="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PT" sz="1800" b="1" kern="1000" dirty="0">
                          <a:effectLst/>
                        </a:rPr>
                        <a:t>Sugestões e Comentários sobre os Quesito/Itens</a:t>
                      </a:r>
                      <a:endParaRPr lang="pt-PT" sz="1800" b="1" kern="1000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55" marR="43155" marT="0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1009305"/>
                  </a:ext>
                </a:extLst>
              </a:tr>
              <a:tr h="419677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pt-BR" sz="1800" kern="1000">
                          <a:effectLst/>
                        </a:rPr>
                        <a:t>1 – Programa</a:t>
                      </a:r>
                      <a:endParaRPr lang="pt-PT" sz="18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55" marR="43155" marT="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175273"/>
                  </a:ext>
                </a:extLst>
              </a:tr>
              <a:tr h="1264472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t-PT" sz="1800" kern="1000" dirty="0">
                          <a:effectLst/>
                        </a:rPr>
                        <a:t>1.1. Articulação, aderência e atualização das áreas de concentração, linhas de pesquisa, projetos em andamento e estrutura curricular, bem como a infraestrutura disponível, em relação aos objetivos, missão </a:t>
                      </a:r>
                      <a:r>
                        <a:rPr lang="pt-PT" sz="1800" kern="1000" dirty="0">
                          <a:solidFill>
                            <a:schemeClr val="tx1"/>
                          </a:solidFill>
                          <a:effectLst/>
                        </a:rPr>
                        <a:t>e modalidade </a:t>
                      </a:r>
                      <a:r>
                        <a:rPr lang="pt-PT" sz="1800" kern="1000" dirty="0">
                          <a:effectLst/>
                        </a:rPr>
                        <a:t>do programa.</a:t>
                      </a:r>
                      <a:endParaRPr lang="pt-PT" sz="1800" kern="1000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55" marR="4315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t-PT" sz="1800" kern="1000" dirty="0">
                          <a:solidFill>
                            <a:srgbClr val="FF0000"/>
                          </a:solidFill>
                          <a:effectLst/>
                        </a:rPr>
                        <a:t>≥ 25%</a:t>
                      </a:r>
                      <a:endParaRPr lang="pt-PT" sz="1800" kern="1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62" marR="1726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t-PT" sz="1800" kern="1000">
                          <a:effectLst/>
                        </a:rPr>
                        <a:t>Pode englobar aspectos dos itens 1.1 e 1.3 (acadêmico e profissional) da ficha anterior e/ou outros que a área julgar necessário. </a:t>
                      </a:r>
                      <a:endParaRPr lang="pt-PT" sz="18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55" marR="431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1593234"/>
                  </a:ext>
                </a:extLst>
              </a:tr>
              <a:tr h="829011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t-PT" sz="1800" kern="1000" dirty="0">
                          <a:effectLst/>
                        </a:rPr>
                        <a:t>1.2 Perfil do corpo docente, e sua compatibilidade e adequação à Proposta do Programa.</a:t>
                      </a:r>
                      <a:endParaRPr lang="pt-PT" sz="1800" kern="1000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55" marR="4315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t-PT" sz="1800" kern="1000" dirty="0">
                          <a:solidFill>
                            <a:srgbClr val="FF0000"/>
                          </a:solidFill>
                          <a:effectLst/>
                        </a:rPr>
                        <a:t>≥ 25%</a:t>
                      </a:r>
                      <a:endParaRPr lang="pt-PT" sz="1800" kern="1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62" marR="1726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t-PT" sz="1800" kern="1000">
                          <a:effectLst/>
                        </a:rPr>
                        <a:t>Pode englobar aspectos do item 2.1 da ficha anterior (acadêmicos e profissional) e/ou outros que a área julgar necessário.</a:t>
                      </a:r>
                      <a:endParaRPr lang="pt-PT" sz="1800" kern="100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55" marR="431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3659917"/>
                  </a:ext>
                </a:extLst>
              </a:tr>
              <a:tr h="1715885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t-PT" sz="1800" kern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1.3. </a:t>
                      </a:r>
                      <a:r>
                        <a:rPr lang="pt-BR" sz="1800" kern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Planejamento estratégico do programa, considerando também articulações com o planejamento estratégico da instituição, com vistas à gestão do seu desenvolvimento futuro, adequação e melhorias da infraestrutura e melhor formação de seus alunos, vinculada à </a:t>
                      </a:r>
                      <a:r>
                        <a:rPr lang="pt-PT" sz="1800" kern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produção intelectual – bibliográfica, técnica e/ou artística.</a:t>
                      </a:r>
                      <a:endParaRPr lang="pt-PT" sz="1800" kern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55" marR="4315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t-PT" sz="1800" kern="1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≥ 10%</a:t>
                      </a:r>
                      <a:endParaRPr lang="pt-PT" sz="1800" kern="1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62" marR="1726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t-PT" sz="1800" kern="1000" dirty="0">
                          <a:effectLst/>
                        </a:rPr>
                        <a:t>Pode englobar </a:t>
                      </a:r>
                      <a:r>
                        <a:rPr lang="pt-PT" sz="1800" kern="1000" dirty="0" err="1">
                          <a:effectLst/>
                        </a:rPr>
                        <a:t>aspectos</a:t>
                      </a:r>
                      <a:r>
                        <a:rPr lang="pt-PT" sz="1800" kern="1000" dirty="0">
                          <a:effectLst/>
                        </a:rPr>
                        <a:t> do item 1.2 da ficha anterior (acadêmicos e profissional) e/ou outros que a área julgar necessário. </a:t>
                      </a:r>
                      <a:endParaRPr lang="pt-PT" sz="1800" kern="1000" dirty="0">
                        <a:solidFill>
                          <a:srgbClr val="595959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55" marR="431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7638116"/>
                  </a:ext>
                </a:extLst>
              </a:tr>
              <a:tr h="857942"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t-PT" sz="1800" b="1" kern="1000" dirty="0">
                          <a:solidFill>
                            <a:srgbClr val="FF0000"/>
                          </a:solidFill>
                          <a:effectLst/>
                        </a:rPr>
                        <a:t>1.4. Os processos, procedimentos e resultados da autoavaliação do programa, com foco na formação discente e produção intelectual.</a:t>
                      </a:r>
                      <a:endParaRPr lang="pt-PT" sz="1800" b="1" kern="1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55" marR="43155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t-PT" sz="1800" b="1" kern="1000" dirty="0">
                          <a:solidFill>
                            <a:srgbClr val="FF0000"/>
                          </a:solidFill>
                          <a:effectLst/>
                        </a:rPr>
                        <a:t>≥ 10%</a:t>
                      </a:r>
                      <a:endParaRPr lang="pt-PT" sz="1800" b="1" kern="1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262" marR="17262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2000"/>
                        </a:lnSpc>
                        <a:spcBef>
                          <a:spcPts val="200"/>
                        </a:spcBef>
                        <a:spcAft>
                          <a:spcPts val="800"/>
                        </a:spcAft>
                      </a:pPr>
                      <a:r>
                        <a:rPr lang="pt-PT" sz="1800" b="1" kern="1000" dirty="0">
                          <a:solidFill>
                            <a:srgbClr val="FF0000"/>
                          </a:solidFill>
                          <a:effectLst/>
                        </a:rPr>
                        <a:t>O GT autoavaliação trará subsídios para a definição de indicadores para esse item.</a:t>
                      </a:r>
                      <a:endParaRPr lang="pt-PT" sz="1800" b="1" kern="1000" dirty="0">
                        <a:solidFill>
                          <a:srgbClr val="FF0000"/>
                        </a:solidFill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155" marR="43155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967504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2986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1949507D-A197-497D-A0AB-4AF79550EF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3267583"/>
              </p:ext>
            </p:extLst>
          </p:nvPr>
        </p:nvGraphicFramePr>
        <p:xfrm>
          <a:off x="1297371" y="817543"/>
          <a:ext cx="10673912" cy="5788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2">
            <a:extLst>
              <a:ext uri="{FF2B5EF4-FFF2-40B4-BE49-F238E27FC236}">
                <a16:creationId xmlns:a16="http://schemas.microsoft.com/office/drawing/2014/main" id="{39E55235-8318-4B91-8BE0-EDECA5AAAE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3228" y="33090"/>
            <a:ext cx="9156809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BR" altLang="pt-BR" sz="3600" dirty="0">
                <a:latin typeface="+mj-lt"/>
                <a:cs typeface="Times New Roman" panose="02020603050405020304" pitchFamily="18" charset="0"/>
              </a:rPr>
              <a:t>Sequência do Processo </a:t>
            </a:r>
            <a:r>
              <a:rPr lang="pt-BR" altLang="pt-BR" sz="3600" dirty="0" err="1">
                <a:latin typeface="+mj-lt"/>
                <a:cs typeface="Times New Roman" panose="02020603050405020304" pitchFamily="18" charset="0"/>
              </a:rPr>
              <a:t>Autoavaliativo</a:t>
            </a:r>
            <a:endParaRPr kumimoji="0" lang="pt-BR" altLang="pt-BR" sz="3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310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Preparação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907627"/>
            <a:ext cx="9601200" cy="4319752"/>
          </a:xfrm>
        </p:spPr>
        <p:txBody>
          <a:bodyPr>
            <a:normAutofit fontScale="92500"/>
          </a:bodyPr>
          <a:lstStyle/>
          <a:p>
            <a:r>
              <a:rPr lang="pt-BR" sz="2800" dirty="0"/>
              <a:t>Constituição da equipe de coordenação</a:t>
            </a:r>
          </a:p>
          <a:p>
            <a:r>
              <a:rPr lang="pt-BR" sz="2800" dirty="0"/>
              <a:t>Sensibilização</a:t>
            </a:r>
          </a:p>
          <a:p>
            <a:r>
              <a:rPr lang="pt-BR" sz="2800" dirty="0"/>
              <a:t>Planejamento</a:t>
            </a:r>
          </a:p>
          <a:p>
            <a:pPr lvl="1"/>
            <a:r>
              <a:rPr lang="pt-BR" sz="2800" dirty="0"/>
              <a:t>Definição dos princípios</a:t>
            </a:r>
          </a:p>
          <a:p>
            <a:pPr lvl="1"/>
            <a:r>
              <a:rPr lang="pt-BR" sz="2800" dirty="0"/>
              <a:t>Definição do que será avaliado para representar qualidade</a:t>
            </a:r>
          </a:p>
          <a:p>
            <a:pPr lvl="1"/>
            <a:r>
              <a:rPr lang="pt-BR" sz="2800" dirty="0"/>
              <a:t>Definição das abordagens de avaliação</a:t>
            </a:r>
          </a:p>
          <a:p>
            <a:pPr lvl="1"/>
            <a:r>
              <a:rPr lang="pt-BR" sz="2800" dirty="0" err="1"/>
              <a:t>Definicão</a:t>
            </a:r>
            <a:r>
              <a:rPr lang="pt-BR" sz="2800" dirty="0"/>
              <a:t> dos indicadores e critérios a serem adotados</a:t>
            </a:r>
          </a:p>
          <a:p>
            <a:pPr lvl="1"/>
            <a:r>
              <a:rPr lang="pt-BR" sz="2800" dirty="0"/>
              <a:t>Definição dos usos dos resultados</a:t>
            </a:r>
          </a:p>
          <a:p>
            <a:pPr lvl="1"/>
            <a:r>
              <a:rPr lang="pt-BR" sz="2800" dirty="0"/>
              <a:t>Definição da periodicidade da coleta de dados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7564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Elaboração de projeto de avaliação contendo: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907627"/>
            <a:ext cx="9601200" cy="4319752"/>
          </a:xfrm>
        </p:spPr>
        <p:txBody>
          <a:bodyPr>
            <a:normAutofit/>
          </a:bodyPr>
          <a:lstStyle/>
          <a:p>
            <a:r>
              <a:rPr lang="pt-BR" sz="2800" dirty="0"/>
              <a:t>Estratégias</a:t>
            </a:r>
          </a:p>
          <a:p>
            <a:r>
              <a:rPr lang="pt-BR" sz="2800" dirty="0"/>
              <a:t>Método (técnicas, instrumentos, formas de análise)</a:t>
            </a:r>
          </a:p>
          <a:p>
            <a:r>
              <a:rPr lang="pt-BR" sz="2800" dirty="0"/>
              <a:t>Cronograma</a:t>
            </a:r>
          </a:p>
          <a:p>
            <a:r>
              <a:rPr lang="pt-BR" sz="2800" dirty="0"/>
              <a:t>Recursos</a:t>
            </a:r>
          </a:p>
          <a:p>
            <a:r>
              <a:rPr lang="pt-BR" sz="2800" dirty="0"/>
              <a:t>Equipe – responsabilidades</a:t>
            </a:r>
          </a:p>
          <a:p>
            <a:r>
              <a:rPr lang="pt-BR" sz="2800" dirty="0"/>
              <a:t>Formas de disseminação dos resultados</a:t>
            </a:r>
          </a:p>
          <a:p>
            <a:r>
              <a:rPr lang="pt-BR" sz="2800" dirty="0"/>
              <a:t>Monitoramento do uso de resultados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4393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Outras etapas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371600" y="1481959"/>
            <a:ext cx="9601200" cy="4745420"/>
          </a:xfrm>
        </p:spPr>
        <p:txBody>
          <a:bodyPr>
            <a:normAutofit lnSpcReduction="10000"/>
          </a:bodyPr>
          <a:lstStyle/>
          <a:p>
            <a:r>
              <a:rPr lang="pt-BR" sz="2800" dirty="0"/>
              <a:t>Implementação</a:t>
            </a:r>
          </a:p>
          <a:p>
            <a:pPr lvl="1"/>
            <a:r>
              <a:rPr lang="pt-BR" sz="2800" dirty="0"/>
              <a:t>De acordo com o projeto</a:t>
            </a:r>
          </a:p>
          <a:p>
            <a:pPr lvl="1"/>
            <a:r>
              <a:rPr lang="pt-BR" sz="2800" dirty="0"/>
              <a:t>Monitoramento</a:t>
            </a:r>
          </a:p>
          <a:p>
            <a:r>
              <a:rPr lang="pt-BR" sz="2800" dirty="0"/>
              <a:t>Divulgação dos Resultados</a:t>
            </a:r>
          </a:p>
          <a:p>
            <a:pPr lvl="1"/>
            <a:r>
              <a:rPr lang="pt-BR" sz="2800" dirty="0"/>
              <a:t>Feita em tempo para subsidiar decisões de melhoria</a:t>
            </a:r>
          </a:p>
          <a:p>
            <a:pPr lvl="1"/>
            <a:r>
              <a:rPr lang="pt-BR" sz="2800" dirty="0"/>
              <a:t>Linguagem clara, objetiva e acessível</a:t>
            </a:r>
          </a:p>
          <a:p>
            <a:r>
              <a:rPr lang="pt-BR" sz="2800" dirty="0"/>
              <a:t>Meta Avaliação</a:t>
            </a:r>
          </a:p>
          <a:p>
            <a:pPr lvl="1"/>
            <a:r>
              <a:rPr lang="pt-BR" sz="2800" dirty="0"/>
              <a:t>Políticas e preparação</a:t>
            </a:r>
          </a:p>
          <a:p>
            <a:pPr lvl="1"/>
            <a:r>
              <a:rPr lang="pt-BR" sz="2800" dirty="0"/>
              <a:t>Implementação</a:t>
            </a:r>
          </a:p>
          <a:p>
            <a:pPr lvl="1"/>
            <a:r>
              <a:rPr lang="pt-BR" sz="2800" dirty="0"/>
              <a:t>Disseminação e uso dos resultados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79152834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1426</TotalTime>
  <Words>1259</Words>
  <Application>Microsoft Office PowerPoint</Application>
  <PresentationFormat>Widescreen</PresentationFormat>
  <Paragraphs>297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19</vt:i4>
      </vt:variant>
    </vt:vector>
  </HeadingPairs>
  <TitlesOfParts>
    <vt:vector size="29" baseType="lpstr">
      <vt:lpstr>Arial</vt:lpstr>
      <vt:lpstr>Arial Narrow</vt:lpstr>
      <vt:lpstr>Calibri</vt:lpstr>
      <vt:lpstr>Cambria</vt:lpstr>
      <vt:lpstr>Century Schoolbook</vt:lpstr>
      <vt:lpstr>Franklin Gothic Book</vt:lpstr>
      <vt:lpstr>Times New Roman</vt:lpstr>
      <vt:lpstr>Wingdings 2</vt:lpstr>
      <vt:lpstr>View</vt:lpstr>
      <vt:lpstr>Crop</vt:lpstr>
      <vt:lpstr>AUTOAVALIAÇÃO: SUA RELEVÂNCIA NO CONTEXTO DA AVALIAÇÃO A CAPES</vt:lpstr>
      <vt:lpstr>Características principais do Modelo CAPES: </vt:lpstr>
      <vt:lpstr>Propostas do Documento do Conselho Superior da  CAPES  </vt:lpstr>
      <vt:lpstr>Por que a Autoavaliação:  </vt:lpstr>
      <vt:lpstr>Apresentação do PowerPoint</vt:lpstr>
      <vt:lpstr>Apresentação do PowerPoint</vt:lpstr>
      <vt:lpstr>Preparação</vt:lpstr>
      <vt:lpstr>Elaboração de projeto de avaliação contendo:</vt:lpstr>
      <vt:lpstr>Outras etapas</vt:lpstr>
      <vt:lpstr>Perguntas para nortear a CAPES na avaliação das autoavaliações dos PG</vt:lpstr>
      <vt:lpstr>Perguntas para nortear a CAPES na avaliação das autoavaliações dos PG</vt:lpstr>
      <vt:lpstr>Apresentação do PowerPoint</vt:lpstr>
      <vt:lpstr>Sugestões de perguntas para a autoavaliação dos PG</vt:lpstr>
      <vt:lpstr>Sugestões de perguntas para a autoavaliação dos PG</vt:lpstr>
      <vt:lpstr>Sugestões de perguntas para a autoavaliação dos PG</vt:lpstr>
      <vt:lpstr>Apresentação do PowerPoint</vt:lpstr>
      <vt:lpstr>Apresentação do PowerPoint</vt:lpstr>
      <vt:lpstr>Apresentação do PowerPoint</vt:lpstr>
      <vt:lpstr>MUITO OBRIGADO!!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LIVIO</dc:creator>
  <cp:lastModifiedBy>Verhine</cp:lastModifiedBy>
  <cp:revision>153</cp:revision>
  <dcterms:created xsi:type="dcterms:W3CDTF">2018-06-06T01:20:52Z</dcterms:created>
  <dcterms:modified xsi:type="dcterms:W3CDTF">2019-08-06T14:35:09Z</dcterms:modified>
</cp:coreProperties>
</file>